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6"/>
  </p:notesMasterIdLst>
  <p:handoutMasterIdLst>
    <p:handoutMasterId r:id="rId77"/>
  </p:handoutMasterIdLst>
  <p:sldIdLst>
    <p:sldId id="256" r:id="rId2"/>
    <p:sldId id="264" r:id="rId3"/>
    <p:sldId id="265" r:id="rId4"/>
    <p:sldId id="257" r:id="rId5"/>
    <p:sldId id="266" r:id="rId6"/>
    <p:sldId id="259" r:id="rId7"/>
    <p:sldId id="260" r:id="rId8"/>
    <p:sldId id="267" r:id="rId9"/>
    <p:sldId id="261" r:id="rId10"/>
    <p:sldId id="262" r:id="rId11"/>
    <p:sldId id="263"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79" r:id="rId27"/>
    <p:sldId id="283" r:id="rId28"/>
    <p:sldId id="284" r:id="rId29"/>
    <p:sldId id="285" r:id="rId30"/>
    <p:sldId id="286" r:id="rId31"/>
    <p:sldId id="287" r:id="rId32"/>
    <p:sldId id="298" r:id="rId33"/>
    <p:sldId id="299" r:id="rId34"/>
    <p:sldId id="288" r:id="rId35"/>
    <p:sldId id="289" r:id="rId36"/>
    <p:sldId id="290" r:id="rId37"/>
    <p:sldId id="291" r:id="rId38"/>
    <p:sldId id="292" r:id="rId39"/>
    <p:sldId id="293" r:id="rId40"/>
    <p:sldId id="294" r:id="rId41"/>
    <p:sldId id="295" r:id="rId42"/>
    <p:sldId id="296" r:id="rId43"/>
    <p:sldId id="297" r:id="rId44"/>
    <p:sldId id="306" r:id="rId45"/>
    <p:sldId id="307" r:id="rId46"/>
    <p:sldId id="308" r:id="rId47"/>
    <p:sldId id="309" r:id="rId48"/>
    <p:sldId id="312" r:id="rId49"/>
    <p:sldId id="313" r:id="rId50"/>
    <p:sldId id="314" r:id="rId51"/>
    <p:sldId id="316" r:id="rId52"/>
    <p:sldId id="315" r:id="rId53"/>
    <p:sldId id="317" r:id="rId54"/>
    <p:sldId id="300" r:id="rId55"/>
    <p:sldId id="301" r:id="rId56"/>
    <p:sldId id="302" r:id="rId57"/>
    <p:sldId id="303" r:id="rId58"/>
    <p:sldId id="304" r:id="rId59"/>
    <p:sldId id="305" r:id="rId60"/>
    <p:sldId id="310" r:id="rId61"/>
    <p:sldId id="311" r:id="rId62"/>
    <p:sldId id="318" r:id="rId63"/>
    <p:sldId id="319" r:id="rId64"/>
    <p:sldId id="320" r:id="rId65"/>
    <p:sldId id="337" r:id="rId66"/>
    <p:sldId id="338" r:id="rId67"/>
    <p:sldId id="322" r:id="rId68"/>
    <p:sldId id="321" r:id="rId69"/>
    <p:sldId id="323" r:id="rId70"/>
    <p:sldId id="324" r:id="rId71"/>
    <p:sldId id="325" r:id="rId72"/>
    <p:sldId id="326" r:id="rId73"/>
    <p:sldId id="327" r:id="rId74"/>
    <p:sldId id="328" r:id="rId75"/>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469EC0D9-4B67-44FE-8295-6286AED5A774}">
          <p14:sldIdLst>
            <p14:sldId id="256"/>
            <p14:sldId id="264"/>
            <p14:sldId id="265"/>
            <p14:sldId id="257"/>
            <p14:sldId id="266"/>
            <p14:sldId id="259"/>
            <p14:sldId id="260"/>
            <p14:sldId id="267"/>
            <p14:sldId id="261"/>
            <p14:sldId id="262"/>
            <p14:sldId id="263"/>
            <p14:sldId id="268"/>
            <p14:sldId id="269"/>
            <p14:sldId id="270"/>
            <p14:sldId id="271"/>
          </p14:sldIdLst>
        </p14:section>
        <p14:section name="AWS" id="{D86A0F90-A4B8-4229-86D4-A5681494D7B0}">
          <p14:sldIdLst>
            <p14:sldId id="272"/>
            <p14:sldId id="273"/>
            <p14:sldId id="274"/>
            <p14:sldId id="275"/>
            <p14:sldId id="276"/>
            <p14:sldId id="277"/>
            <p14:sldId id="278"/>
            <p14:sldId id="280"/>
            <p14:sldId id="281"/>
            <p14:sldId id="282"/>
            <p14:sldId id="279"/>
            <p14:sldId id="283"/>
            <p14:sldId id="284"/>
            <p14:sldId id="285"/>
            <p14:sldId id="286"/>
            <p14:sldId id="287"/>
            <p14:sldId id="298"/>
            <p14:sldId id="299"/>
            <p14:sldId id="288"/>
            <p14:sldId id="289"/>
            <p14:sldId id="290"/>
            <p14:sldId id="291"/>
            <p14:sldId id="292"/>
            <p14:sldId id="293"/>
            <p14:sldId id="294"/>
            <p14:sldId id="295"/>
            <p14:sldId id="296"/>
            <p14:sldId id="297"/>
            <p14:sldId id="306"/>
            <p14:sldId id="307"/>
            <p14:sldId id="308"/>
            <p14:sldId id="309"/>
            <p14:sldId id="312"/>
            <p14:sldId id="313"/>
            <p14:sldId id="314"/>
            <p14:sldId id="316"/>
            <p14:sldId id="315"/>
            <p14:sldId id="317"/>
          </p14:sldIdLst>
        </p14:section>
        <p14:section name="GIT" id="{F45FAF8F-82F4-48D0-AACD-63A04FAED94E}">
          <p14:sldIdLst>
            <p14:sldId id="300"/>
            <p14:sldId id="301"/>
            <p14:sldId id="302"/>
            <p14:sldId id="303"/>
            <p14:sldId id="304"/>
            <p14:sldId id="305"/>
            <p14:sldId id="310"/>
            <p14:sldId id="311"/>
            <p14:sldId id="318"/>
            <p14:sldId id="319"/>
          </p14:sldIdLst>
        </p14:section>
        <p14:section name="Docker" id="{96C21128-666D-416A-87AF-57362A8BF16A}">
          <p14:sldIdLst>
            <p14:sldId id="320"/>
            <p14:sldId id="337"/>
            <p14:sldId id="338"/>
            <p14:sldId id="322"/>
            <p14:sldId id="321"/>
            <p14:sldId id="323"/>
            <p14:sldId id="324"/>
            <p14:sldId id="325"/>
            <p14:sldId id="326"/>
            <p14:sldId id="327"/>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12" autoAdjust="0"/>
  </p:normalViewPr>
  <p:slideViewPr>
    <p:cSldViewPr snapToGrid="0">
      <p:cViewPr>
        <p:scale>
          <a:sx n="90" d="100"/>
          <a:sy n="90" d="100"/>
        </p:scale>
        <p:origin x="150" y="-282"/>
      </p:cViewPr>
      <p:guideLst/>
    </p:cSldViewPr>
  </p:slideViewPr>
  <p:notesTextViewPr>
    <p:cViewPr>
      <p:scale>
        <a:sx n="1" d="1"/>
        <a:sy n="1" d="1"/>
      </p:scale>
      <p:origin x="0" y="0"/>
    </p:cViewPr>
  </p:notesTextViewPr>
  <p:notesViewPr>
    <p:cSldViewPr snapToGrid="0" showGuides="1">
      <p:cViewPr varScale="1">
        <p:scale>
          <a:sx n="85" d="100"/>
          <a:sy n="85" d="100"/>
        </p:scale>
        <p:origin x="387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rtlCol="0"/>
        <a:lstStyle/>
        <a:p>
          <a:pPr rtl="0"/>
          <a:endParaRPr lang="en-US"/>
        </a:p>
      </dgm:t>
    </dgm:pt>
    <dgm:pt modelId="{30269CC2-8DD6-4402-82F3-18F164A732FF}">
      <dgm:prSet/>
      <dgm:spPr/>
      <dgm:t>
        <a:bodyPr rtlCol="0"/>
        <a:lstStyle/>
        <a:p>
          <a:pPr rtl="0"/>
          <a:r>
            <a:rPr lang="tr-TR" noProof="0" dirty="0" err="1">
              <a:solidFill>
                <a:schemeClr val="bg1"/>
              </a:solidFill>
            </a:rPr>
            <a:t>Module</a:t>
          </a:r>
          <a:r>
            <a:rPr lang="tr-TR" noProof="0" dirty="0">
              <a:solidFill>
                <a:schemeClr val="bg1"/>
              </a:solidFill>
            </a:rPr>
            <a:t> 1 : Linux </a:t>
          </a:r>
          <a:r>
            <a:rPr lang="tr-TR" noProof="0" dirty="0" err="1">
              <a:solidFill>
                <a:schemeClr val="bg1"/>
              </a:solidFill>
            </a:rPr>
            <a:t>Introduction</a:t>
          </a:r>
          <a:endParaRPr lang="tr-TR" noProof="0" dirty="0">
            <a:solidFill>
              <a:schemeClr val="bg1"/>
            </a:solidFill>
          </a:endParaRPr>
        </a:p>
      </dgm:t>
    </dgm:pt>
    <dgm:pt modelId="{4A8A3B18-A3DE-475C-8BF1-FB4B84DDA43B}" type="parTrans" cxnId="{813C1BD6-5A4A-43F4-8BF7-0645F72381AA}">
      <dgm:prSet/>
      <dgm:spPr/>
      <dgm:t>
        <a:bodyPr rtlCol="0"/>
        <a:lstStyle/>
        <a:p>
          <a:pPr rtl="0"/>
          <a:endParaRPr lang="tr-TR" noProof="0" dirty="0"/>
        </a:p>
      </dgm:t>
    </dgm:pt>
    <dgm:pt modelId="{2DAA2C1D-14F6-4BCA-B047-0B53ADD46F43}" type="sibTrans" cxnId="{813C1BD6-5A4A-43F4-8BF7-0645F72381AA}">
      <dgm:prSet/>
      <dgm:spPr/>
      <dgm:t>
        <a:bodyPr rtlCol="0"/>
        <a:lstStyle/>
        <a:p>
          <a:pPr rtl="0"/>
          <a:endParaRPr lang="tr-TR" noProof="0" dirty="0"/>
        </a:p>
      </dgm:t>
    </dgm:pt>
    <dgm:pt modelId="{2B87ECDB-C552-42F6-9B52-6548A18B206B}">
      <dgm:prSet/>
      <dgm:spPr/>
      <dgm:t>
        <a:bodyPr rtlCol="0"/>
        <a:lstStyle/>
        <a:p>
          <a:pPr rtl="0"/>
          <a:r>
            <a:rPr lang="tr-TR" noProof="0" dirty="0" err="1">
              <a:solidFill>
                <a:schemeClr val="bg1"/>
              </a:solidFill>
            </a:rPr>
            <a:t>Module</a:t>
          </a:r>
          <a:r>
            <a:rPr lang="tr-TR" noProof="0" dirty="0">
              <a:solidFill>
                <a:schemeClr val="bg1"/>
              </a:solidFill>
            </a:rPr>
            <a:t> 2 : AWS Services &amp; </a:t>
          </a:r>
          <a:r>
            <a:rPr lang="tr-TR" noProof="0" dirty="0" err="1">
              <a:solidFill>
                <a:schemeClr val="bg1"/>
              </a:solidFill>
            </a:rPr>
            <a:t>Architecting</a:t>
          </a:r>
          <a:r>
            <a:rPr lang="tr-TR" noProof="0" dirty="0">
              <a:solidFill>
                <a:schemeClr val="bg1"/>
              </a:solidFill>
            </a:rPr>
            <a:t> </a:t>
          </a:r>
        </a:p>
      </dgm:t>
    </dgm:pt>
    <dgm:pt modelId="{0DC560D9-C62C-41BA-8D68-CB78933BFF0C}" type="parTrans" cxnId="{91AFA996-5E3B-401C-B400-E70DBD4A4AB6}">
      <dgm:prSet/>
      <dgm:spPr/>
      <dgm:t>
        <a:bodyPr rtlCol="0"/>
        <a:lstStyle/>
        <a:p>
          <a:pPr rtl="0"/>
          <a:endParaRPr lang="tr-TR" noProof="0" dirty="0"/>
        </a:p>
      </dgm:t>
    </dgm:pt>
    <dgm:pt modelId="{80EFB54F-1AC8-40D9-981D-4C85160A5799}" type="sibTrans" cxnId="{91AFA996-5E3B-401C-B400-E70DBD4A4AB6}">
      <dgm:prSet/>
      <dgm:spPr/>
      <dgm:t>
        <a:bodyPr rtlCol="0"/>
        <a:lstStyle/>
        <a:p>
          <a:pPr rtl="0"/>
          <a:endParaRPr lang="tr-TR" noProof="0" dirty="0"/>
        </a:p>
      </dgm:t>
    </dgm:pt>
    <dgm:pt modelId="{419DF63C-9792-4EF5-9125-1EEF4D07C33F}">
      <dgm:prSet/>
      <dgm:spPr/>
      <dgm:t>
        <a:bodyPr rtlCol="0"/>
        <a:lstStyle/>
        <a:p>
          <a:pPr rtl="0"/>
          <a:r>
            <a:rPr lang="tr-TR" noProof="0" dirty="0" err="1">
              <a:solidFill>
                <a:schemeClr val="bg1"/>
              </a:solidFill>
            </a:rPr>
            <a:t>Module</a:t>
          </a:r>
          <a:r>
            <a:rPr lang="tr-TR" noProof="0" dirty="0">
              <a:solidFill>
                <a:schemeClr val="bg1"/>
              </a:solidFill>
            </a:rPr>
            <a:t> 3 : </a:t>
          </a:r>
          <a:r>
            <a:rPr lang="tr-TR" noProof="0" dirty="0" err="1">
              <a:solidFill>
                <a:schemeClr val="bg1"/>
              </a:solidFill>
            </a:rPr>
            <a:t>Version</a:t>
          </a:r>
          <a:r>
            <a:rPr lang="tr-TR" noProof="0" dirty="0">
              <a:solidFill>
                <a:schemeClr val="bg1"/>
              </a:solidFill>
            </a:rPr>
            <a:t> Control </a:t>
          </a:r>
          <a:r>
            <a:rPr lang="tr-TR" noProof="0" dirty="0" err="1">
              <a:solidFill>
                <a:schemeClr val="bg1"/>
              </a:solidFill>
            </a:rPr>
            <a:t>with</a:t>
          </a:r>
          <a:r>
            <a:rPr lang="tr-TR" noProof="0" dirty="0">
              <a:solidFill>
                <a:schemeClr val="bg1"/>
              </a:solidFill>
            </a:rPr>
            <a:t> GIT </a:t>
          </a:r>
        </a:p>
      </dgm:t>
    </dgm:pt>
    <dgm:pt modelId="{2B95E8EF-82FE-4F54-970D-D55C9AD8EC00}" type="parTrans" cxnId="{024B121E-3EE5-42C9-97D1-5E0D27C29DC3}">
      <dgm:prSet/>
      <dgm:spPr/>
      <dgm:t>
        <a:bodyPr rtlCol="0"/>
        <a:lstStyle/>
        <a:p>
          <a:pPr rtl="0"/>
          <a:endParaRPr lang="tr-TR" noProof="0" dirty="0"/>
        </a:p>
      </dgm:t>
    </dgm:pt>
    <dgm:pt modelId="{EA8773AB-BB82-4BF6-944E-80CD2086CE93}" type="sibTrans" cxnId="{024B121E-3EE5-42C9-97D1-5E0D27C29DC3}">
      <dgm:prSet/>
      <dgm:spPr/>
      <dgm:t>
        <a:bodyPr rtlCol="0"/>
        <a:lstStyle/>
        <a:p>
          <a:pPr rtl="0"/>
          <a:endParaRPr lang="tr-TR" noProof="0" dirty="0"/>
        </a:p>
      </dgm:t>
    </dgm:pt>
    <dgm:pt modelId="{1B1E513F-BEB7-483A-8F12-A8210AEF19E9}">
      <dgm:prSet/>
      <dgm:spPr/>
      <dgm:t>
        <a:bodyPr rtlCol="0"/>
        <a:lstStyle/>
        <a:p>
          <a:pPr rtl="0"/>
          <a:r>
            <a:rPr lang="tr-TR" noProof="0" dirty="0" err="1">
              <a:solidFill>
                <a:schemeClr val="bg1"/>
              </a:solidFill>
            </a:rPr>
            <a:t>Module</a:t>
          </a:r>
          <a:r>
            <a:rPr lang="tr-TR" noProof="0" dirty="0">
              <a:solidFill>
                <a:schemeClr val="bg1"/>
              </a:solidFill>
            </a:rPr>
            <a:t> 4 : </a:t>
          </a:r>
          <a:r>
            <a:rPr lang="tr-TR" noProof="0" dirty="0" err="1">
              <a:solidFill>
                <a:schemeClr val="bg1"/>
              </a:solidFill>
            </a:rPr>
            <a:t>Containerization</a:t>
          </a:r>
          <a:r>
            <a:rPr lang="tr-TR" noProof="0" dirty="0">
              <a:solidFill>
                <a:schemeClr val="bg1"/>
              </a:solidFill>
            </a:rPr>
            <a:t> </a:t>
          </a:r>
          <a:r>
            <a:rPr lang="tr-TR" noProof="0" dirty="0" err="1">
              <a:solidFill>
                <a:schemeClr val="bg1"/>
              </a:solidFill>
            </a:rPr>
            <a:t>with</a:t>
          </a:r>
          <a:r>
            <a:rPr lang="tr-TR" noProof="0" dirty="0">
              <a:solidFill>
                <a:schemeClr val="bg1"/>
              </a:solidFill>
            </a:rPr>
            <a:t> </a:t>
          </a:r>
          <a:r>
            <a:rPr lang="tr-TR" noProof="0" dirty="0" err="1">
              <a:solidFill>
                <a:schemeClr val="bg1"/>
              </a:solidFill>
            </a:rPr>
            <a:t>Docker</a:t>
          </a:r>
          <a:r>
            <a:rPr lang="tr-TR" noProof="0" dirty="0">
              <a:solidFill>
                <a:schemeClr val="bg1"/>
              </a:solidFill>
            </a:rPr>
            <a:t> </a:t>
          </a:r>
        </a:p>
      </dgm:t>
    </dgm:pt>
    <dgm:pt modelId="{DB284026-3063-4705-B72C-ADE04469BE6D}" type="parTrans" cxnId="{9CD469EF-CF99-411A-B4B3-5B2C59AF684C}">
      <dgm:prSet/>
      <dgm:spPr/>
      <dgm:t>
        <a:bodyPr rtlCol="0"/>
        <a:lstStyle/>
        <a:p>
          <a:pPr rtl="0"/>
          <a:endParaRPr lang="tr-TR" noProof="0" dirty="0"/>
        </a:p>
      </dgm:t>
    </dgm:pt>
    <dgm:pt modelId="{D99C9B80-BA48-46B7-8B67-372E2AFD9E86}" type="sibTrans" cxnId="{9CD469EF-CF99-411A-B4B3-5B2C59AF684C}">
      <dgm:prSet/>
      <dgm:spPr/>
      <dgm:t>
        <a:bodyPr rtlCol="0"/>
        <a:lstStyle/>
        <a:p>
          <a:pPr rtl="0"/>
          <a:endParaRPr lang="tr-TR" noProof="0" dirty="0"/>
        </a:p>
      </dgm:t>
    </dgm:pt>
    <dgm:pt modelId="{F4A56385-3827-49D1-B533-953BA75136B7}">
      <dgm:prSet/>
      <dgm:spPr/>
      <dgm:t>
        <a:bodyPr rtlCol="0"/>
        <a:lstStyle/>
        <a:p>
          <a:pPr rtl="0"/>
          <a:r>
            <a:rPr lang="tr-TR" noProof="0" dirty="0" err="1">
              <a:solidFill>
                <a:schemeClr val="bg1"/>
              </a:solidFill>
            </a:rPr>
            <a:t>Module</a:t>
          </a:r>
          <a:r>
            <a:rPr lang="tr-TR" noProof="0" dirty="0">
              <a:solidFill>
                <a:schemeClr val="bg1"/>
              </a:solidFill>
            </a:rPr>
            <a:t> 5 : </a:t>
          </a:r>
          <a:r>
            <a:rPr lang="tr-TR" noProof="0" dirty="0" err="1">
              <a:solidFill>
                <a:schemeClr val="bg1"/>
              </a:solidFill>
            </a:rPr>
            <a:t>Continious</a:t>
          </a:r>
          <a:r>
            <a:rPr lang="tr-TR" noProof="0" dirty="0">
              <a:solidFill>
                <a:schemeClr val="bg1"/>
              </a:solidFill>
            </a:rPr>
            <a:t> Integration </a:t>
          </a:r>
          <a:r>
            <a:rPr lang="tr-TR" noProof="0" dirty="0" err="1">
              <a:solidFill>
                <a:schemeClr val="bg1"/>
              </a:solidFill>
            </a:rPr>
            <a:t>with</a:t>
          </a:r>
          <a:r>
            <a:rPr lang="tr-TR" noProof="0" dirty="0">
              <a:solidFill>
                <a:schemeClr val="bg1"/>
              </a:solidFill>
            </a:rPr>
            <a:t> Jenkins</a:t>
          </a:r>
        </a:p>
      </dgm:t>
    </dgm:pt>
    <dgm:pt modelId="{5C6E35C5-B6D6-42D4-9FF2-63E3FEC1E45F}" type="parTrans" cxnId="{D572C096-14C8-487B-ABCD-6354192B80BA}">
      <dgm:prSet/>
      <dgm:spPr/>
      <dgm:t>
        <a:bodyPr rtlCol="0"/>
        <a:lstStyle/>
        <a:p>
          <a:pPr rtl="0"/>
          <a:endParaRPr lang="tr-TR" noProof="0" dirty="0"/>
        </a:p>
      </dgm:t>
    </dgm:pt>
    <dgm:pt modelId="{E866DA3A-B427-429E-A892-4812B432ED79}" type="sibTrans" cxnId="{D572C096-14C8-487B-ABCD-6354192B80BA}">
      <dgm:prSet/>
      <dgm:spPr/>
      <dgm:t>
        <a:bodyPr rtlCol="0"/>
        <a:lstStyle/>
        <a:p>
          <a:pPr rtl="0"/>
          <a:endParaRPr lang="tr-TR" noProof="0" dirty="0"/>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rtlCol="0"/>
        <a:lstStyle/>
        <a:p>
          <a:pPr rtl="0"/>
          <a:endParaRPr lang="en-US"/>
        </a:p>
      </dgm:t>
    </dgm:pt>
    <dgm:pt modelId="{30269CC2-8DD6-4402-82F3-18F164A732FF}">
      <dgm:prSet/>
      <dgm:spPr/>
      <dgm:t>
        <a:bodyPr rtlCol="0"/>
        <a:lstStyle/>
        <a:p>
          <a:pPr rtl="0"/>
          <a:r>
            <a:rPr lang="tr-TR" noProof="0" dirty="0" err="1">
              <a:solidFill>
                <a:schemeClr val="bg1"/>
              </a:solidFill>
            </a:rPr>
            <a:t>Module</a:t>
          </a:r>
          <a:r>
            <a:rPr lang="tr-TR" noProof="0" dirty="0">
              <a:solidFill>
                <a:schemeClr val="bg1"/>
              </a:solidFill>
            </a:rPr>
            <a:t> 6 : </a:t>
          </a:r>
          <a:r>
            <a:rPr lang="tr-TR" noProof="0" dirty="0" err="1">
              <a:solidFill>
                <a:schemeClr val="bg1"/>
              </a:solidFill>
            </a:rPr>
            <a:t>Kubernetes</a:t>
          </a:r>
          <a:r>
            <a:rPr lang="tr-TR" noProof="0" dirty="0">
              <a:solidFill>
                <a:schemeClr val="bg1"/>
              </a:solidFill>
            </a:rPr>
            <a:t> &amp; </a:t>
          </a:r>
          <a:r>
            <a:rPr lang="tr-TR" noProof="0" dirty="0" err="1">
              <a:solidFill>
                <a:schemeClr val="bg1"/>
              </a:solidFill>
            </a:rPr>
            <a:t>Functionality</a:t>
          </a:r>
          <a:r>
            <a:rPr lang="tr-TR" noProof="0" dirty="0">
              <a:solidFill>
                <a:schemeClr val="bg1"/>
              </a:solidFill>
            </a:rPr>
            <a:t> </a:t>
          </a:r>
        </a:p>
      </dgm:t>
    </dgm:pt>
    <dgm:pt modelId="{4A8A3B18-A3DE-475C-8BF1-FB4B84DDA43B}" type="parTrans" cxnId="{813C1BD6-5A4A-43F4-8BF7-0645F72381AA}">
      <dgm:prSet/>
      <dgm:spPr/>
      <dgm:t>
        <a:bodyPr rtlCol="0"/>
        <a:lstStyle/>
        <a:p>
          <a:pPr rtl="0"/>
          <a:endParaRPr lang="tr-TR" noProof="0" dirty="0"/>
        </a:p>
      </dgm:t>
    </dgm:pt>
    <dgm:pt modelId="{2DAA2C1D-14F6-4BCA-B047-0B53ADD46F43}" type="sibTrans" cxnId="{813C1BD6-5A4A-43F4-8BF7-0645F72381AA}">
      <dgm:prSet/>
      <dgm:spPr/>
      <dgm:t>
        <a:bodyPr rtlCol="0"/>
        <a:lstStyle/>
        <a:p>
          <a:pPr rtl="0"/>
          <a:endParaRPr lang="tr-TR" noProof="0" dirty="0"/>
        </a:p>
      </dgm:t>
    </dgm:pt>
    <dgm:pt modelId="{2B87ECDB-C552-42F6-9B52-6548A18B206B}">
      <dgm:prSet/>
      <dgm:spPr/>
      <dgm:t>
        <a:bodyPr rtlCol="0"/>
        <a:lstStyle/>
        <a:p>
          <a:pPr rtl="0"/>
          <a:r>
            <a:rPr lang="tr-TR" noProof="0" dirty="0" err="1">
              <a:solidFill>
                <a:schemeClr val="bg1"/>
              </a:solidFill>
            </a:rPr>
            <a:t>Module</a:t>
          </a:r>
          <a:r>
            <a:rPr lang="tr-TR" noProof="0" dirty="0">
              <a:solidFill>
                <a:schemeClr val="bg1"/>
              </a:solidFill>
            </a:rPr>
            <a:t> 7 : Prometheus </a:t>
          </a:r>
          <a:r>
            <a:rPr lang="tr-TR" noProof="0" dirty="0" err="1">
              <a:solidFill>
                <a:schemeClr val="bg1"/>
              </a:solidFill>
            </a:rPr>
            <a:t>Grafana</a:t>
          </a:r>
          <a:r>
            <a:rPr lang="tr-TR" noProof="0" dirty="0">
              <a:solidFill>
                <a:schemeClr val="bg1"/>
              </a:solidFill>
            </a:rPr>
            <a:t> </a:t>
          </a:r>
          <a:r>
            <a:rPr lang="tr-TR" noProof="0" dirty="0" err="1">
              <a:solidFill>
                <a:schemeClr val="bg1"/>
              </a:solidFill>
            </a:rPr>
            <a:t>Monitoring</a:t>
          </a:r>
          <a:r>
            <a:rPr lang="tr-TR" noProof="0" dirty="0">
              <a:solidFill>
                <a:schemeClr val="bg1"/>
              </a:solidFill>
            </a:rPr>
            <a:t> </a:t>
          </a:r>
        </a:p>
      </dgm:t>
    </dgm:pt>
    <dgm:pt modelId="{0DC560D9-C62C-41BA-8D68-CB78933BFF0C}" type="parTrans" cxnId="{91AFA996-5E3B-401C-B400-E70DBD4A4AB6}">
      <dgm:prSet/>
      <dgm:spPr/>
      <dgm:t>
        <a:bodyPr rtlCol="0"/>
        <a:lstStyle/>
        <a:p>
          <a:pPr rtl="0"/>
          <a:endParaRPr lang="tr-TR" noProof="0" dirty="0"/>
        </a:p>
      </dgm:t>
    </dgm:pt>
    <dgm:pt modelId="{80EFB54F-1AC8-40D9-981D-4C85160A5799}" type="sibTrans" cxnId="{91AFA996-5E3B-401C-B400-E70DBD4A4AB6}">
      <dgm:prSet/>
      <dgm:spPr/>
      <dgm:t>
        <a:bodyPr rtlCol="0"/>
        <a:lstStyle/>
        <a:p>
          <a:pPr rtl="0"/>
          <a:endParaRPr lang="tr-TR" noProof="0" dirty="0"/>
        </a:p>
      </dgm:t>
    </dgm:pt>
    <dgm:pt modelId="{419DF63C-9792-4EF5-9125-1EEF4D07C33F}">
      <dgm:prSet/>
      <dgm:spPr/>
      <dgm:t>
        <a:bodyPr rtlCol="0"/>
        <a:lstStyle/>
        <a:p>
          <a:pPr rtl="0"/>
          <a:r>
            <a:rPr lang="tr-TR" noProof="0" dirty="0" err="1">
              <a:solidFill>
                <a:schemeClr val="bg1"/>
              </a:solidFill>
            </a:rPr>
            <a:t>Module</a:t>
          </a:r>
          <a:r>
            <a:rPr lang="tr-TR" noProof="0" dirty="0">
              <a:solidFill>
                <a:schemeClr val="bg1"/>
              </a:solidFill>
            </a:rPr>
            <a:t> 8 : </a:t>
          </a:r>
          <a:r>
            <a:rPr lang="tr-TR" noProof="0" dirty="0" err="1">
              <a:solidFill>
                <a:schemeClr val="bg1"/>
              </a:solidFill>
            </a:rPr>
            <a:t>Terraform</a:t>
          </a:r>
          <a:r>
            <a:rPr lang="tr-TR" noProof="0" dirty="0">
              <a:solidFill>
                <a:schemeClr val="bg1"/>
              </a:solidFill>
            </a:rPr>
            <a:t> </a:t>
          </a:r>
          <a:r>
            <a:rPr lang="tr-TR" noProof="0" dirty="0" err="1">
              <a:solidFill>
                <a:schemeClr val="bg1"/>
              </a:solidFill>
            </a:rPr>
            <a:t>Automation</a:t>
          </a:r>
          <a:r>
            <a:rPr lang="tr-TR" noProof="0" dirty="0">
              <a:solidFill>
                <a:schemeClr val="bg1"/>
              </a:solidFill>
            </a:rPr>
            <a:t> </a:t>
          </a:r>
        </a:p>
      </dgm:t>
    </dgm:pt>
    <dgm:pt modelId="{2B95E8EF-82FE-4F54-970D-D55C9AD8EC00}" type="parTrans" cxnId="{024B121E-3EE5-42C9-97D1-5E0D27C29DC3}">
      <dgm:prSet/>
      <dgm:spPr/>
      <dgm:t>
        <a:bodyPr rtlCol="0"/>
        <a:lstStyle/>
        <a:p>
          <a:pPr rtl="0"/>
          <a:endParaRPr lang="tr-TR" noProof="0" dirty="0"/>
        </a:p>
      </dgm:t>
    </dgm:pt>
    <dgm:pt modelId="{EA8773AB-BB82-4BF6-944E-80CD2086CE93}" type="sibTrans" cxnId="{024B121E-3EE5-42C9-97D1-5E0D27C29DC3}">
      <dgm:prSet/>
      <dgm:spPr/>
      <dgm:t>
        <a:bodyPr rtlCol="0"/>
        <a:lstStyle/>
        <a:p>
          <a:pPr rtl="0"/>
          <a:endParaRPr lang="tr-TR" noProof="0" dirty="0"/>
        </a:p>
      </dgm:t>
    </dgm:pt>
    <dgm:pt modelId="{1B1E513F-BEB7-483A-8F12-A8210AEF19E9}">
      <dgm:prSet/>
      <dgm:spPr/>
      <dgm:t>
        <a:bodyPr rtlCol="0"/>
        <a:lstStyle/>
        <a:p>
          <a:pPr rtl="0"/>
          <a:endParaRPr lang="tr-TR" noProof="0" dirty="0">
            <a:solidFill>
              <a:schemeClr val="bg1"/>
            </a:solidFill>
          </a:endParaRPr>
        </a:p>
      </dgm:t>
    </dgm:pt>
    <dgm:pt modelId="{DB284026-3063-4705-B72C-ADE04469BE6D}" type="parTrans" cxnId="{9CD469EF-CF99-411A-B4B3-5B2C59AF684C}">
      <dgm:prSet/>
      <dgm:spPr/>
      <dgm:t>
        <a:bodyPr rtlCol="0"/>
        <a:lstStyle/>
        <a:p>
          <a:pPr rtl="0"/>
          <a:endParaRPr lang="tr-TR" noProof="0" dirty="0"/>
        </a:p>
      </dgm:t>
    </dgm:pt>
    <dgm:pt modelId="{D99C9B80-BA48-46B7-8B67-372E2AFD9E86}" type="sibTrans" cxnId="{9CD469EF-CF99-411A-B4B3-5B2C59AF684C}">
      <dgm:prSet/>
      <dgm:spPr/>
      <dgm:t>
        <a:bodyPr rtlCol="0"/>
        <a:lstStyle/>
        <a:p>
          <a:pPr rtl="0"/>
          <a:endParaRPr lang="tr-TR" noProof="0" dirty="0"/>
        </a:p>
      </dgm:t>
    </dgm:pt>
    <dgm:pt modelId="{F4A56385-3827-49D1-B533-953BA75136B7}">
      <dgm:prSet/>
      <dgm:spPr/>
      <dgm:t>
        <a:bodyPr rtlCol="0"/>
        <a:lstStyle/>
        <a:p>
          <a:pPr rtl="0"/>
          <a:endParaRPr lang="tr-TR" noProof="0" dirty="0">
            <a:solidFill>
              <a:schemeClr val="bg1"/>
            </a:solidFill>
          </a:endParaRPr>
        </a:p>
      </dgm:t>
    </dgm:pt>
    <dgm:pt modelId="{5C6E35C5-B6D6-42D4-9FF2-63E3FEC1E45F}" type="parTrans" cxnId="{D572C096-14C8-487B-ABCD-6354192B80BA}">
      <dgm:prSet/>
      <dgm:spPr/>
      <dgm:t>
        <a:bodyPr rtlCol="0"/>
        <a:lstStyle/>
        <a:p>
          <a:pPr rtl="0"/>
          <a:endParaRPr lang="tr-TR" noProof="0" dirty="0"/>
        </a:p>
      </dgm:t>
    </dgm:pt>
    <dgm:pt modelId="{E866DA3A-B427-429E-A892-4812B432ED79}" type="sibTrans" cxnId="{D572C096-14C8-487B-ABCD-6354192B80BA}">
      <dgm:prSet/>
      <dgm:spPr/>
      <dgm:t>
        <a:bodyPr rtlCol="0"/>
        <a:lstStyle/>
        <a:p>
          <a:pPr rtl="0"/>
          <a:endParaRPr lang="tr-TR" noProof="0" dirty="0"/>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1" qsCatId="simple" csTypeId="urn:microsoft.com/office/officeart/2005/8/colors/accent1_2" csCatId="accent1" phldr="1"/>
      <dgm:spPr/>
      <dgm:t>
        <a:bodyPr rtlCol="0"/>
        <a:lstStyle/>
        <a:p>
          <a:pPr rtl="0"/>
          <a:endParaRPr lang="en-US"/>
        </a:p>
      </dgm:t>
    </dgm:pt>
    <dgm:pt modelId="{7A49DF98-867D-48FD-8C6A-11619CC54E26}">
      <dgm:prSet custT="1"/>
      <dgm:spPr>
        <a:solidFill>
          <a:schemeClr val="accent2"/>
        </a:solidFill>
        <a:ln>
          <a:noFill/>
        </a:ln>
      </dgm:spPr>
      <dgm:t>
        <a:bodyPr rtlCol="0"/>
        <a:lstStyle/>
        <a:p>
          <a:pPr rtl="0"/>
          <a:r>
            <a:rPr lang="tr-TR" sz="2800" noProof="0" dirty="0" err="1">
              <a:solidFill>
                <a:schemeClr val="tx1"/>
              </a:solidFill>
            </a:rPr>
            <a:t>Module</a:t>
          </a:r>
          <a:r>
            <a:rPr lang="tr-TR" sz="2800" noProof="0" dirty="0">
              <a:solidFill>
                <a:schemeClr val="tx1"/>
              </a:solidFill>
            </a:rPr>
            <a:t> 1 : Linux </a:t>
          </a:r>
          <a:r>
            <a:rPr lang="tr-TR" sz="2800" noProof="0" dirty="0" err="1">
              <a:solidFill>
                <a:schemeClr val="tx1"/>
              </a:solidFill>
            </a:rPr>
            <a:t>Introduction</a:t>
          </a:r>
          <a:endParaRPr lang="tr-TR" sz="2800" noProof="0" dirty="0">
            <a:solidFill>
              <a:schemeClr val="tx1"/>
            </a:solidFill>
          </a:endParaRPr>
        </a:p>
      </dgm:t>
    </dgm:pt>
    <dgm:pt modelId="{68E16295-5968-427D-8FEC-140904115879}" type="parTrans" cxnId="{1514D9C3-0364-4D35-B599-B493CBB9F80D}">
      <dgm:prSet/>
      <dgm:spPr/>
      <dgm:t>
        <a:bodyPr rtlCol="0"/>
        <a:lstStyle/>
        <a:p>
          <a:pPr rtl="0"/>
          <a:endParaRPr lang="tr-TR" sz="2800" noProof="0" dirty="0"/>
        </a:p>
      </dgm:t>
    </dgm:pt>
    <dgm:pt modelId="{C8FD5B74-EA17-4780-8EAB-5CC8C9F831ED}" type="sibTrans" cxnId="{1514D9C3-0364-4D35-B599-B493CBB9F80D}">
      <dgm:prSet/>
      <dgm:spPr/>
      <dgm:t>
        <a:bodyPr rtlCol="0"/>
        <a:lstStyle/>
        <a:p>
          <a:pPr rtl="0"/>
          <a:endParaRPr lang="tr-TR" sz="2800" noProof="0" dirty="0"/>
        </a:p>
      </dgm:t>
    </dgm:pt>
    <dgm:pt modelId="{5395F473-4B00-496B-B453-6451BF799B09}">
      <dgm:prSet custT="1"/>
      <dgm:spPr>
        <a:noFill/>
        <a:ln>
          <a:noFill/>
        </a:ln>
      </dgm:spPr>
      <dgm:t>
        <a:bodyPr rtlCol="0"/>
        <a:lstStyle/>
        <a:p>
          <a:pPr rtl="0">
            <a:buClr>
              <a:schemeClr val="accent2"/>
            </a:buClr>
            <a:buFont typeface="Wingdings" panose="05000000000000000000" pitchFamily="2" charset="2"/>
            <a:buChar char="§"/>
          </a:pPr>
          <a:r>
            <a:rPr lang="tr-TR" sz="2800" noProof="0" dirty="0">
              <a:solidFill>
                <a:schemeClr val="bg1"/>
              </a:solidFill>
            </a:rPr>
            <a:t>Linux Nedir? </a:t>
          </a:r>
        </a:p>
      </dgm:t>
    </dgm:pt>
    <dgm:pt modelId="{9C1152B7-4D34-4CA0-9DDC-F21FD4AEAD28}" type="parTrans" cxnId="{5982C12B-3881-4E5F-910B-CA265FD5E102}">
      <dgm:prSet/>
      <dgm:spPr/>
      <dgm:t>
        <a:bodyPr rtlCol="0"/>
        <a:lstStyle/>
        <a:p>
          <a:pPr rtl="0"/>
          <a:endParaRPr lang="tr-TR" sz="2800" noProof="0" dirty="0"/>
        </a:p>
      </dgm:t>
    </dgm:pt>
    <dgm:pt modelId="{169C7AF9-916F-47C4-A9C3-3ACADEA4D272}" type="sibTrans" cxnId="{5982C12B-3881-4E5F-910B-CA265FD5E102}">
      <dgm:prSet/>
      <dgm:spPr/>
      <dgm:t>
        <a:bodyPr rtlCol="0"/>
        <a:lstStyle/>
        <a:p>
          <a:pPr rtl="0"/>
          <a:endParaRPr lang="tr-TR" sz="2800" noProof="0" dirty="0"/>
        </a:p>
      </dgm:t>
    </dgm:pt>
    <dgm:pt modelId="{ED7BFBCA-85AB-470A-B757-1414C645E6DE}">
      <dgm:prSet custT="1"/>
      <dgm:spPr>
        <a:noFill/>
        <a:ln>
          <a:noFill/>
        </a:ln>
      </dgm:spPr>
      <dgm:t>
        <a:bodyPr rtlCol="0"/>
        <a:lstStyle/>
        <a:p>
          <a:pPr rtl="0">
            <a:buClr>
              <a:schemeClr val="accent2"/>
            </a:buClr>
            <a:buFont typeface="Wingdings" panose="05000000000000000000" pitchFamily="2" charset="2"/>
            <a:buChar char="§"/>
          </a:pPr>
          <a:r>
            <a:rPr lang="tr-TR" sz="2800" noProof="0" dirty="0" err="1">
              <a:solidFill>
                <a:schemeClr val="bg1"/>
              </a:solidFill>
            </a:rPr>
            <a:t>Editorler</a:t>
          </a:r>
          <a:endParaRPr lang="tr-TR" sz="2800" noProof="0" dirty="0">
            <a:solidFill>
              <a:schemeClr val="bg1"/>
            </a:solidFill>
          </a:endParaRPr>
        </a:p>
      </dgm:t>
    </dgm:pt>
    <dgm:pt modelId="{B49CC6F4-1BCE-47E4-B510-CFFABFF8574B}" type="parTrans" cxnId="{CADA49E7-D7E4-4B04-9DDF-B5A55F3314AF}">
      <dgm:prSet/>
      <dgm:spPr/>
      <dgm:t>
        <a:bodyPr rtlCol="0"/>
        <a:lstStyle/>
        <a:p>
          <a:pPr rtl="0"/>
          <a:endParaRPr lang="tr-TR" sz="2800" noProof="0" dirty="0"/>
        </a:p>
      </dgm:t>
    </dgm:pt>
    <dgm:pt modelId="{C0C02030-8E95-4FBF-B65E-3B9A5576FA0F}" type="sibTrans" cxnId="{CADA49E7-D7E4-4B04-9DDF-B5A55F3314AF}">
      <dgm:prSet/>
      <dgm:spPr/>
      <dgm:t>
        <a:bodyPr rtlCol="0"/>
        <a:lstStyle/>
        <a:p>
          <a:pPr rtl="0"/>
          <a:endParaRPr lang="tr-TR" sz="2800" noProof="0" dirty="0"/>
        </a:p>
      </dgm:t>
    </dgm:pt>
    <dgm:pt modelId="{2904A716-59B7-4104-AC29-2F533F57D625}">
      <dgm:prSet custT="1"/>
      <dgm:spPr>
        <a:noFill/>
        <a:ln>
          <a:noFill/>
        </a:ln>
      </dgm:spPr>
      <dgm:t>
        <a:bodyPr rtlCol="0"/>
        <a:lstStyle/>
        <a:p>
          <a:pPr rtl="0">
            <a:buClr>
              <a:schemeClr val="accent2"/>
            </a:buClr>
            <a:buFont typeface="Wingdings" panose="05000000000000000000" pitchFamily="2" charset="2"/>
            <a:buChar char="§"/>
          </a:pPr>
          <a:r>
            <a:rPr lang="tr-TR" sz="2800" noProof="0" dirty="0">
              <a:solidFill>
                <a:schemeClr val="bg1"/>
              </a:solidFill>
            </a:rPr>
            <a:t>Temel Komutlar &amp; İşlevleri</a:t>
          </a:r>
        </a:p>
      </dgm:t>
    </dgm:pt>
    <dgm:pt modelId="{9B32CB96-1CE6-4CA6-98D9-C2203F6FCB19}" type="parTrans" cxnId="{769AC2E0-480D-41AB-BE4C-F01603F65A64}">
      <dgm:prSet/>
      <dgm:spPr/>
      <dgm:t>
        <a:bodyPr rtlCol="0"/>
        <a:lstStyle/>
        <a:p>
          <a:pPr rtl="0"/>
          <a:endParaRPr lang="tr-TR" sz="2800" noProof="0" dirty="0"/>
        </a:p>
      </dgm:t>
    </dgm:pt>
    <dgm:pt modelId="{14A70495-26CC-4CC9-BF87-1FC52EE50B35}" type="sibTrans" cxnId="{769AC2E0-480D-41AB-BE4C-F01603F65A64}">
      <dgm:prSet/>
      <dgm:spPr/>
      <dgm:t>
        <a:bodyPr rtlCol="0"/>
        <a:lstStyle/>
        <a:p>
          <a:pPr rtl="0"/>
          <a:endParaRPr lang="tr-TR" sz="2800" noProof="0" dirty="0"/>
        </a:p>
      </dgm:t>
    </dgm:pt>
    <dgm:pt modelId="{48838873-4431-4954-9171-1238775AC576}" type="pres">
      <dgm:prSet presAssocID="{B192402E-D48E-4A20-9102-455829196172}" presName="linear" presStyleCnt="0">
        <dgm:presLayoutVars>
          <dgm:dir/>
          <dgm:animLvl val="lvl"/>
          <dgm:resizeHandles val="exact"/>
        </dgm:presLayoutVars>
      </dgm:prSet>
      <dgm:spPr/>
    </dgm:pt>
    <dgm:pt modelId="{ADA60600-5F4A-49C6-91D8-2B4F4EF7F0C5}" type="pres">
      <dgm:prSet presAssocID="{7A49DF98-867D-48FD-8C6A-11619CC54E26}" presName="parentLin" presStyleCnt="0"/>
      <dgm:spPr/>
    </dgm:pt>
    <dgm:pt modelId="{47D332B7-C90F-4055-8376-68DED81340C7}" type="pres">
      <dgm:prSet presAssocID="{7A49DF98-867D-48FD-8C6A-11619CC54E26}" presName="parentLeftMargin" presStyleLbl="node1" presStyleIdx="0" presStyleCnt="1"/>
      <dgm:spPr/>
    </dgm:pt>
    <dgm:pt modelId="{8EFCDC49-2431-44A7-9E88-01190BAF5B19}" type="pres">
      <dgm:prSet presAssocID="{7A49DF98-867D-48FD-8C6A-11619CC54E26}" presName="parentText" presStyleLbl="node1" presStyleIdx="0" presStyleCnt="1" custScaleX="124584" custScaleY="33480">
        <dgm:presLayoutVars>
          <dgm:chMax val="0"/>
          <dgm:bulletEnabled val="1"/>
        </dgm:presLayoutVars>
      </dgm:prSet>
      <dgm:spPr>
        <a:prstGeom prst="rect">
          <a:avLst/>
        </a:prstGeom>
      </dgm:spPr>
    </dgm:pt>
    <dgm:pt modelId="{F95C0667-9363-47DF-A653-E9673BF14A41}" type="pres">
      <dgm:prSet presAssocID="{7A49DF98-867D-48FD-8C6A-11619CC54E26}" presName="negativeSpace" presStyleCnt="0"/>
      <dgm:spPr/>
    </dgm:pt>
    <dgm:pt modelId="{A7174219-EC9E-4267-A04D-B18EE847387A}" type="pres">
      <dgm:prSet presAssocID="{7A49DF98-867D-48FD-8C6A-11619CC54E26}" presName="childText" presStyleLbl="conFgAcc1" presStyleIdx="0" presStyleCnt="1">
        <dgm:presLayoutVars>
          <dgm:bulletEnabled val="1"/>
        </dgm:presLayoutVars>
      </dgm:prSet>
      <dgm:spPr/>
    </dgm:pt>
  </dgm:ptLst>
  <dgm:cxnLst>
    <dgm:cxn modelId="{260CC718-1C19-4A58-B25E-4613464E2BCD}" type="presOf" srcId="{B192402E-D48E-4A20-9102-455829196172}" destId="{48838873-4431-4954-9171-1238775AC576}" srcOrd="0" destOrd="0" presId="urn:microsoft.com/office/officeart/2005/8/layout/list1"/>
    <dgm:cxn modelId="{5982C12B-3881-4E5F-910B-CA265FD5E102}" srcId="{7A49DF98-867D-48FD-8C6A-11619CC54E26}" destId="{5395F473-4B00-496B-B453-6451BF799B09}" srcOrd="0" destOrd="0" parTransId="{9C1152B7-4D34-4CA0-9DDC-F21FD4AEAD28}" sibTransId="{169C7AF9-916F-47C4-A9C3-3ACADEA4D272}"/>
    <dgm:cxn modelId="{323B659E-DBBB-459D-BAA9-704ADD5267A5}" type="presOf" srcId="{7A49DF98-867D-48FD-8C6A-11619CC54E26}" destId="{8EFCDC49-2431-44A7-9E88-01190BAF5B19}" srcOrd="1" destOrd="0" presId="urn:microsoft.com/office/officeart/2005/8/layout/list1"/>
    <dgm:cxn modelId="{90F473B2-165C-42F0-BB66-183652D2B743}" type="presOf" srcId="{5395F473-4B00-496B-B453-6451BF799B09}" destId="{A7174219-EC9E-4267-A04D-B18EE847387A}"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1EC855D4-9949-4C99-AE73-64CD4259AB6C}" type="presOf" srcId="{2904A716-59B7-4104-AC29-2F533F57D625}" destId="{A7174219-EC9E-4267-A04D-B18EE847387A}" srcOrd="0" destOrd="2" presId="urn:microsoft.com/office/officeart/2005/8/layout/list1"/>
    <dgm:cxn modelId="{769AC2E0-480D-41AB-BE4C-F01603F65A64}" srcId="{7A49DF98-867D-48FD-8C6A-11619CC54E26}" destId="{2904A716-59B7-4104-AC29-2F533F57D625}" srcOrd="2" destOrd="0" parTransId="{9B32CB96-1CE6-4CA6-98D9-C2203F6FCB19}" sibTransId="{14A70495-26CC-4CC9-BF87-1FC52EE50B35}"/>
    <dgm:cxn modelId="{DF88DBE6-53D6-489E-9FE7-EDD2A1456E39}" type="presOf" srcId="{ED7BFBCA-85AB-470A-B757-1414C645E6DE}" destId="{A7174219-EC9E-4267-A04D-B18EE847387A}" srcOrd="0" destOrd="1" presId="urn:microsoft.com/office/officeart/2005/8/layout/list1"/>
    <dgm:cxn modelId="{CADA49E7-D7E4-4B04-9DDF-B5A55F3314AF}" srcId="{7A49DF98-867D-48FD-8C6A-11619CC54E26}" destId="{ED7BFBCA-85AB-470A-B757-1414C645E6DE}" srcOrd="1" destOrd="0" parTransId="{B49CC6F4-1BCE-47E4-B510-CFFABFF8574B}" sibTransId="{C0C02030-8E95-4FBF-B65E-3B9A5576FA0F}"/>
    <dgm:cxn modelId="{50E4AAED-ECDC-4575-BA45-A3C06AC70654}" type="presOf" srcId="{7A49DF98-867D-48FD-8C6A-11619CC54E26}" destId="{47D332B7-C90F-4055-8376-68DED81340C7}" srcOrd="0" destOrd="0" presId="urn:microsoft.com/office/officeart/2005/8/layout/list1"/>
    <dgm:cxn modelId="{D78A3A74-3735-46A5-AE53-D5DBFCE60B3C}" type="presParOf" srcId="{48838873-4431-4954-9171-1238775AC576}" destId="{ADA60600-5F4A-49C6-91D8-2B4F4EF7F0C5}" srcOrd="0" destOrd="0" presId="urn:microsoft.com/office/officeart/2005/8/layout/list1"/>
    <dgm:cxn modelId="{0BA1AE4E-38D2-4A37-B0B8-E3322BED4927}" type="presParOf" srcId="{ADA60600-5F4A-49C6-91D8-2B4F4EF7F0C5}" destId="{47D332B7-C90F-4055-8376-68DED81340C7}" srcOrd="0" destOrd="0" presId="urn:microsoft.com/office/officeart/2005/8/layout/list1"/>
    <dgm:cxn modelId="{D5C3BD72-4785-4C45-A8D6-1E2106C5A127}" type="presParOf" srcId="{ADA60600-5F4A-49C6-91D8-2B4F4EF7F0C5}" destId="{8EFCDC49-2431-44A7-9E88-01190BAF5B19}" srcOrd="1" destOrd="0" presId="urn:microsoft.com/office/officeart/2005/8/layout/list1"/>
    <dgm:cxn modelId="{0EF623F6-C99C-4198-8F44-98A4197C3E57}" type="presParOf" srcId="{48838873-4431-4954-9171-1238775AC576}" destId="{F95C0667-9363-47DF-A653-E9673BF14A41}" srcOrd="1" destOrd="0" presId="urn:microsoft.com/office/officeart/2005/8/layout/list1"/>
    <dgm:cxn modelId="{FC6441F3-3646-434B-8813-D41E2442279A}" type="presParOf" srcId="{48838873-4431-4954-9171-1238775AC576}" destId="{A7174219-EC9E-4267-A04D-B18EE847387A}"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0ECF89-2783-4E78-A209-A16EF114A1AA}" type="doc">
      <dgm:prSet loTypeId="urn:microsoft.com/office/officeart/2016/7/layout/LinProcess3" loCatId="list" qsTypeId="urn:microsoft.com/office/officeart/2005/8/quickstyle/simple1" qsCatId="simple" csTypeId="urn:microsoft.com/office/officeart/2018/5/colors/Iconchunking_neutralicontext_colorful1" csCatId="colorful" phldr="1"/>
      <dgm:spPr/>
      <dgm:t>
        <a:bodyPr rtlCol="0"/>
        <a:lstStyle/>
        <a:p>
          <a:pPr rtl="0"/>
          <a:endParaRPr lang="en-US"/>
        </a:p>
      </dgm:t>
    </dgm:pt>
    <dgm:pt modelId="{FFB58190-E438-47AF-86F3-FAEC2813ACF1}">
      <dgm:prSet custT="1"/>
      <dgm:spPr>
        <a:gradFill rotWithShape="0">
          <a:gsLst>
            <a:gs pos="1000">
              <a:schemeClr val="tx1">
                <a:lumMod val="85000"/>
                <a:lumOff val="15000"/>
              </a:schemeClr>
            </a:gs>
            <a:gs pos="100000">
              <a:schemeClr val="accent2">
                <a:lumMod val="50000"/>
              </a:schemeClr>
            </a:gs>
          </a:gsLst>
          <a:lin ang="12600000" scaled="0"/>
        </a:gradFill>
        <a:ln>
          <a:noFill/>
        </a:ln>
      </dgm:spPr>
      <dgm:t>
        <a:bodyPr rtlCol="0"/>
        <a:lstStyle/>
        <a:p>
          <a:pPr rtl="0"/>
          <a:r>
            <a:rPr lang="tr-TR" sz="2000" dirty="0">
              <a:solidFill>
                <a:schemeClr val="bg1"/>
              </a:solidFill>
            </a:rPr>
            <a:t>Listeleme</a:t>
          </a:r>
          <a:br>
            <a:rPr lang="tr-TR" sz="2000" dirty="0">
              <a:solidFill>
                <a:schemeClr val="bg1"/>
              </a:solidFill>
            </a:rPr>
          </a:br>
          <a:r>
            <a:rPr lang="tr-TR" sz="2000" dirty="0">
              <a:solidFill>
                <a:schemeClr val="bg1"/>
              </a:solidFill>
            </a:rPr>
            <a:t>Klasör Yaratma </a:t>
          </a:r>
          <a:br>
            <a:rPr lang="tr-TR" sz="2000" dirty="0">
              <a:solidFill>
                <a:schemeClr val="bg1"/>
              </a:solidFill>
            </a:rPr>
          </a:br>
          <a:r>
            <a:rPr lang="tr-TR" sz="2000" dirty="0">
              <a:solidFill>
                <a:schemeClr val="bg1"/>
              </a:solidFill>
            </a:rPr>
            <a:t>Dosya Yaratma </a:t>
          </a:r>
          <a:br>
            <a:rPr lang="tr-TR" sz="2000" dirty="0">
              <a:solidFill>
                <a:schemeClr val="bg1"/>
              </a:solidFill>
            </a:rPr>
          </a:br>
          <a:r>
            <a:rPr lang="tr-TR" sz="2000" dirty="0">
              <a:solidFill>
                <a:schemeClr val="bg1"/>
              </a:solidFill>
            </a:rPr>
            <a:t>Kopyalama &amp; Taşıma </a:t>
          </a:r>
          <a:br>
            <a:rPr lang="tr-TR" sz="2000" dirty="0">
              <a:solidFill>
                <a:schemeClr val="bg1"/>
              </a:solidFill>
            </a:rPr>
          </a:br>
          <a:r>
            <a:rPr lang="tr-TR" sz="2000" dirty="0">
              <a:solidFill>
                <a:schemeClr val="bg1"/>
              </a:solidFill>
            </a:rPr>
            <a:t>Dosya &amp; Klasör Silme </a:t>
          </a:r>
          <a:br>
            <a:rPr lang="tr-TR" sz="2000" dirty="0">
              <a:solidFill>
                <a:schemeClr val="bg1"/>
              </a:solidFill>
            </a:rPr>
          </a:br>
          <a:r>
            <a:rPr lang="tr-TR" sz="2000" dirty="0">
              <a:solidFill>
                <a:schemeClr val="bg1"/>
              </a:solidFill>
            </a:rPr>
            <a:t>İnceleme </a:t>
          </a:r>
          <a:br>
            <a:rPr lang="tr-TR" sz="2000" dirty="0">
              <a:solidFill>
                <a:schemeClr val="bg1"/>
              </a:solidFill>
            </a:rPr>
          </a:br>
          <a:r>
            <a:rPr lang="tr-TR" sz="2000" dirty="0">
              <a:solidFill>
                <a:schemeClr val="bg1"/>
              </a:solidFill>
            </a:rPr>
            <a:t>İzinler </a:t>
          </a:r>
          <a:br>
            <a:rPr lang="tr-TR" sz="1600" dirty="0">
              <a:solidFill>
                <a:schemeClr val="bg1"/>
              </a:solidFill>
            </a:rPr>
          </a:br>
          <a:endParaRPr lang="tr-TR" sz="1600" noProof="1">
            <a:solidFill>
              <a:schemeClr val="bg1"/>
            </a:solidFill>
          </a:endParaRPr>
        </a:p>
      </dgm:t>
    </dgm:pt>
    <dgm:pt modelId="{A40BCF22-228C-4E6F-A028-7BBDE5C12E5A}" type="parTrans" cxnId="{8FB3CA80-DD34-4F68-B118-EAE12645570F}">
      <dgm:prSet/>
      <dgm:spPr/>
      <dgm:t>
        <a:bodyPr rtlCol="0"/>
        <a:lstStyle/>
        <a:p>
          <a:pPr rtl="0"/>
          <a:endParaRPr lang="tr-TR" dirty="0"/>
        </a:p>
      </dgm:t>
    </dgm:pt>
    <dgm:pt modelId="{547F8894-C324-4B84-95BE-A51E4FE0FA16}" type="sibTrans" cxnId="{8FB3CA80-DD34-4F68-B118-EAE12645570F}">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rtlCol="0"/>
        <a:lstStyle/>
        <a:p>
          <a:pPr rtl="0"/>
          <a:endParaRPr lang="tr-TR" dirty="0"/>
        </a:p>
      </dgm:t>
    </dgm:pt>
    <dgm:pt modelId="{CE11A269-561D-4BA1-BC45-87F6759FD368}">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rtlCol="0" anchor="t" anchorCtr="0"/>
        <a:lstStyle/>
        <a:p>
          <a:pPr marL="0" lvl="0" indent="0" algn="l" defTabSz="711200" rtl="0">
            <a:lnSpc>
              <a:spcPct val="90000"/>
            </a:lnSpc>
            <a:spcBef>
              <a:spcPct val="0"/>
            </a:spcBef>
            <a:spcAft>
              <a:spcPct val="35000"/>
            </a:spcAft>
            <a:buNone/>
          </a:pPr>
          <a:r>
            <a:rPr lang="tr-TR" sz="1600" kern="1200" dirty="0" err="1">
              <a:solidFill>
                <a:srgbClr val="FFFFFF"/>
              </a:solidFill>
              <a:latin typeface="Calibri"/>
              <a:ea typeface="+mn-ea"/>
              <a:cs typeface="+mn-cs"/>
            </a:rPr>
            <a:t>Head</a:t>
          </a:r>
          <a:r>
            <a:rPr lang="tr-TR" sz="1600" kern="1200" dirty="0">
              <a:solidFill>
                <a:srgbClr val="FFFFFF"/>
              </a:solidFill>
              <a:latin typeface="Calibri"/>
              <a:ea typeface="+mn-ea"/>
              <a:cs typeface="+mn-cs"/>
            </a:rPr>
            <a:t> &amp; </a:t>
          </a:r>
          <a:r>
            <a:rPr lang="tr-TR" sz="1600" kern="1200" dirty="0" err="1">
              <a:solidFill>
                <a:srgbClr val="FFFFFF"/>
              </a:solidFill>
              <a:latin typeface="Calibri"/>
              <a:ea typeface="+mn-ea"/>
              <a:cs typeface="+mn-cs"/>
            </a:rPr>
            <a:t>Tail</a:t>
          </a:r>
          <a:r>
            <a:rPr lang="tr-TR" sz="1600" kern="1200" dirty="0">
              <a:solidFill>
                <a:srgbClr val="FFFFFF"/>
              </a:solidFill>
              <a:latin typeface="Calibri"/>
              <a:ea typeface="+mn-ea"/>
              <a:cs typeface="+mn-cs"/>
            </a:rPr>
            <a:t> Komutları </a:t>
          </a:r>
          <a:br>
            <a:rPr lang="tr-TR" sz="1600" kern="1200" dirty="0">
              <a:solidFill>
                <a:srgbClr val="FFFFFF"/>
              </a:solidFill>
              <a:latin typeface="Calibri"/>
              <a:ea typeface="+mn-ea"/>
              <a:cs typeface="+mn-cs"/>
            </a:rPr>
          </a:br>
          <a:r>
            <a:rPr lang="tr-TR" sz="1600" kern="1200" dirty="0" err="1">
              <a:solidFill>
                <a:srgbClr val="FFFFFF"/>
              </a:solidFill>
              <a:latin typeface="Calibri"/>
              <a:ea typeface="+mn-ea"/>
              <a:cs typeface="+mn-cs"/>
            </a:rPr>
            <a:t>Grep</a:t>
          </a:r>
          <a:r>
            <a:rPr lang="tr-TR" sz="1600" kern="1200" dirty="0">
              <a:solidFill>
                <a:srgbClr val="FFFFFF"/>
              </a:solidFill>
              <a:latin typeface="Calibri"/>
              <a:ea typeface="+mn-ea"/>
              <a:cs typeface="+mn-cs"/>
            </a:rPr>
            <a:t> </a:t>
          </a:r>
          <a:br>
            <a:rPr lang="tr-TR" sz="1600" kern="1200" dirty="0">
              <a:solidFill>
                <a:srgbClr val="FFFFFF"/>
              </a:solidFill>
              <a:latin typeface="Calibri"/>
              <a:ea typeface="+mn-ea"/>
              <a:cs typeface="+mn-cs"/>
            </a:rPr>
          </a:br>
          <a:r>
            <a:rPr lang="tr-TR" sz="1600" kern="1200" dirty="0" err="1">
              <a:solidFill>
                <a:srgbClr val="FFFFFF"/>
              </a:solidFill>
              <a:latin typeface="Calibri"/>
              <a:ea typeface="+mn-ea"/>
              <a:cs typeface="+mn-cs"/>
            </a:rPr>
            <a:t>Find</a:t>
          </a:r>
          <a:r>
            <a:rPr lang="tr-TR" sz="1600" kern="1200" dirty="0">
              <a:solidFill>
                <a:srgbClr val="FFFFFF"/>
              </a:solidFill>
              <a:latin typeface="Calibri"/>
              <a:ea typeface="+mn-ea"/>
              <a:cs typeface="+mn-cs"/>
            </a:rPr>
            <a:t> – </a:t>
          </a:r>
          <a:r>
            <a:rPr lang="tr-TR" sz="1600" kern="1200" dirty="0" err="1">
              <a:solidFill>
                <a:srgbClr val="FFFFFF"/>
              </a:solidFill>
              <a:latin typeface="Calibri"/>
              <a:ea typeface="+mn-ea"/>
              <a:cs typeface="+mn-cs"/>
            </a:rPr>
            <a:t>sed</a:t>
          </a:r>
          <a:r>
            <a:rPr lang="tr-TR" sz="1600" kern="1200" dirty="0">
              <a:solidFill>
                <a:srgbClr val="FFFFFF"/>
              </a:solidFill>
              <a:latin typeface="Calibri"/>
              <a:ea typeface="+mn-ea"/>
              <a:cs typeface="+mn-cs"/>
            </a:rPr>
            <a:t> Komutları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Kullanıcı &amp; Grup Yönetimi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Arşivleme &amp; Transfer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Networking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SSH Server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SCP &amp; </a:t>
          </a:r>
          <a:r>
            <a:rPr lang="tr-TR" sz="1600" kern="1200" dirty="0" err="1">
              <a:solidFill>
                <a:srgbClr val="FFFFFF"/>
              </a:solidFill>
              <a:latin typeface="Calibri"/>
              <a:ea typeface="+mn-ea"/>
              <a:cs typeface="+mn-cs"/>
            </a:rPr>
            <a:t>rsync</a:t>
          </a:r>
          <a:r>
            <a:rPr lang="tr-TR" sz="1600" kern="1200" dirty="0">
              <a:solidFill>
                <a:srgbClr val="FFFFFF"/>
              </a:solidFill>
              <a:latin typeface="Calibri"/>
              <a:ea typeface="+mn-ea"/>
              <a:cs typeface="+mn-cs"/>
            </a:rPr>
            <a:t> Farkları ve Detayları</a:t>
          </a:r>
        </a:p>
      </dgm:t>
    </dgm:pt>
    <dgm:pt modelId="{4A66CBC3-2E89-46E5-B2EA-1705F05E6FDD}" type="parTrans" cxnId="{2E9E5A02-0CE8-4569-9B67-05EE24CE2438}">
      <dgm:prSet/>
      <dgm:spPr/>
      <dgm:t>
        <a:bodyPr rtlCol="0"/>
        <a:lstStyle/>
        <a:p>
          <a:pPr rtl="0"/>
          <a:endParaRPr lang="tr-TR" dirty="0"/>
        </a:p>
      </dgm:t>
    </dgm:pt>
    <dgm:pt modelId="{C9DED455-19B5-45BA-AEF1-572CA46E947B}" type="sibTrans" cxnId="{2E9E5A02-0CE8-4569-9B67-05EE24CE2438}">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rtlCol="0"/>
        <a:lstStyle/>
        <a:p>
          <a:pPr rtl="0"/>
          <a:endParaRPr lang="tr-TR" dirty="0"/>
        </a:p>
      </dgm:t>
    </dgm:pt>
    <dgm:pt modelId="{C2A3EC29-44BC-4E51-92DE-E27BF9CD4489}">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rtlCol="0" anchor="t" anchorCtr="0"/>
        <a:lstStyle/>
        <a:p>
          <a:pPr marL="0" lvl="0" indent="0" algn="l" defTabSz="711200" rtl="0">
            <a:lnSpc>
              <a:spcPct val="90000"/>
            </a:lnSpc>
            <a:spcBef>
              <a:spcPct val="0"/>
            </a:spcBef>
            <a:spcAft>
              <a:spcPct val="35000"/>
            </a:spcAft>
            <a:buNone/>
          </a:pPr>
          <a:r>
            <a:rPr lang="tr-TR" sz="1600" kern="1200" dirty="0">
              <a:solidFill>
                <a:srgbClr val="FFFFFF"/>
              </a:solidFill>
              <a:latin typeface="Calibri"/>
              <a:ea typeface="+mn-ea"/>
              <a:cs typeface="+mn-cs"/>
            </a:rPr>
            <a:t>Konuların Özeti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Soru &amp; Cevap </a:t>
          </a:r>
        </a:p>
      </dgm:t>
    </dgm:pt>
    <dgm:pt modelId="{CE6B5045-A42D-4562-9588-2342D0E47934}" type="parTrans" cxnId="{B49FD08F-C9D7-4FC0-B446-ED9717719A00}">
      <dgm:prSet/>
      <dgm:spPr/>
      <dgm:t>
        <a:bodyPr rtlCol="0"/>
        <a:lstStyle/>
        <a:p>
          <a:pPr rtl="0"/>
          <a:endParaRPr lang="tr-TR" dirty="0"/>
        </a:p>
      </dgm:t>
    </dgm:pt>
    <dgm:pt modelId="{10254594-A53F-49FE-B0F2-BC233EE7109F}" type="sibTrans" cxnId="{B49FD08F-C9D7-4FC0-B446-ED9717719A00}">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rtlCol="0"/>
        <a:lstStyle/>
        <a:p>
          <a:pPr rtl="0"/>
          <a:endParaRPr lang="tr-TR" dirty="0"/>
        </a:p>
      </dgm:t>
    </dgm:pt>
    <dgm:pt modelId="{ACE795D8-4182-4DF1-B098-DD0AD48044C8}" type="pres">
      <dgm:prSet presAssocID="{BB0ECF89-2783-4E78-A209-A16EF114A1AA}" presName="Name0" presStyleCnt="0">
        <dgm:presLayoutVars>
          <dgm:animLvl val="lvl"/>
          <dgm:resizeHandles val="exact"/>
        </dgm:presLayoutVars>
      </dgm:prSet>
      <dgm:spPr/>
    </dgm:pt>
    <dgm:pt modelId="{01457034-7B47-4E8B-B040-E0565D08290C}" type="pres">
      <dgm:prSet presAssocID="{FFB58190-E438-47AF-86F3-FAEC2813ACF1}" presName="compositeNode" presStyleCnt="0">
        <dgm:presLayoutVars>
          <dgm:bulletEnabled val="1"/>
        </dgm:presLayoutVars>
      </dgm:prSet>
      <dgm:spPr/>
    </dgm:pt>
    <dgm:pt modelId="{39A872F9-A5B8-4211-9FCD-79722E167124}" type="pres">
      <dgm:prSet presAssocID="{FFB58190-E438-47AF-86F3-FAEC2813ACF1}" presName="bgRect" presStyleLbl="bgAccFollowNode1" presStyleIdx="0" presStyleCnt="3"/>
      <dgm:spPr/>
    </dgm:pt>
    <dgm:pt modelId="{8157E768-0524-44F1-8F00-7DF53576D2D6}" type="pres">
      <dgm:prSet presAssocID="{547F8894-C324-4B84-95BE-A51E4FE0FA16}" presName="sibTransNodeCircle" presStyleLbl="alignNode1" presStyleIdx="0" presStyleCnt="6">
        <dgm:presLayoutVars>
          <dgm:chMax val="0"/>
          <dgm:bulletEnabled/>
        </dgm:presLayoutVars>
      </dgm:prSet>
      <dgm:spPr>
        <a:xfrm>
          <a:off x="990361" y="435133"/>
          <a:ext cx="1305401" cy="1305401"/>
        </a:xfrm>
        <a:prstGeom prst="rect">
          <a:avLst/>
        </a:prstGeom>
      </dgm:spPr>
    </dgm:pt>
    <dgm:pt modelId="{676D607A-85D2-4EAF-B264-A9D94B61A4FF}" type="pres">
      <dgm:prSet presAssocID="{FFB58190-E438-47AF-86F3-FAEC2813ACF1}" presName="bottomLine" presStyleLbl="alignNode1" presStyleIdx="1" presStyleCnt="6">
        <dgm:presLayoutVars/>
      </dgm:prSet>
      <dgm:spPr/>
    </dgm:pt>
    <dgm:pt modelId="{3DFCE59B-AEDE-4DE2-8B09-D05F047AB42F}" type="pres">
      <dgm:prSet presAssocID="{FFB58190-E438-47AF-86F3-FAEC2813ACF1}" presName="nodeText" presStyleLbl="bgAccFollowNode1" presStyleIdx="0" presStyleCnt="3">
        <dgm:presLayoutVars>
          <dgm:bulletEnabled val="1"/>
        </dgm:presLayoutVars>
      </dgm:prSet>
      <dgm:spPr/>
    </dgm:pt>
    <dgm:pt modelId="{AD65492C-54BB-4101-B1E0-86F57716A25E}" type="pres">
      <dgm:prSet presAssocID="{547F8894-C324-4B84-95BE-A51E4FE0FA16}" presName="sibTrans" presStyleCnt="0"/>
      <dgm:spPr/>
    </dgm:pt>
    <dgm:pt modelId="{9A0277E3-55B2-4FAA-BDD3-FFC27311B05B}" type="pres">
      <dgm:prSet presAssocID="{CE11A269-561D-4BA1-BC45-87F6759FD368}" presName="compositeNode" presStyleCnt="0">
        <dgm:presLayoutVars>
          <dgm:bulletEnabled val="1"/>
        </dgm:presLayoutVars>
      </dgm:prSet>
      <dgm:spPr/>
    </dgm:pt>
    <dgm:pt modelId="{AE95CEBE-1AD7-41D4-9CEE-5BA77CA8C01E}" type="pres">
      <dgm:prSet presAssocID="{CE11A269-561D-4BA1-BC45-87F6759FD368}" presName="bgRect" presStyleLbl="bgAccFollowNode1" presStyleIdx="1" presStyleCnt="3"/>
      <dgm:spPr>
        <a:xfrm>
          <a:off x="3614737" y="0"/>
          <a:ext cx="3286125" cy="4351338"/>
        </a:xfrm>
        <a:prstGeom prst="rect">
          <a:avLst/>
        </a:prstGeom>
      </dgm:spPr>
    </dgm:pt>
    <dgm:pt modelId="{AFA09309-0DCE-4477-82D3-AAF980A85A37}" type="pres">
      <dgm:prSet presAssocID="{C9DED455-19B5-45BA-AEF1-572CA46E947B}" presName="sibTransNodeCircle" presStyleLbl="alignNode1" presStyleIdx="2" presStyleCnt="6">
        <dgm:presLayoutVars>
          <dgm:chMax val="0"/>
          <dgm:bulletEnabled/>
        </dgm:presLayoutVars>
      </dgm:prSet>
      <dgm:spPr>
        <a:xfrm>
          <a:off x="4605099" y="435133"/>
          <a:ext cx="1305401" cy="1305401"/>
        </a:xfrm>
        <a:prstGeom prst="rect">
          <a:avLst/>
        </a:prstGeom>
      </dgm:spPr>
    </dgm:pt>
    <dgm:pt modelId="{70685E0F-5EC9-4D84-80D5-F2F78DC3CFFC}" type="pres">
      <dgm:prSet presAssocID="{CE11A269-561D-4BA1-BC45-87F6759FD368}" presName="bottomLine" presStyleLbl="alignNode1" presStyleIdx="3" presStyleCnt="6">
        <dgm:presLayoutVars/>
      </dgm:prSet>
      <dgm:spPr/>
    </dgm:pt>
    <dgm:pt modelId="{E8E0C55E-232A-41CA-87BA-45B86ABED6ED}" type="pres">
      <dgm:prSet presAssocID="{CE11A269-561D-4BA1-BC45-87F6759FD368}" presName="nodeText" presStyleLbl="bgAccFollowNode1" presStyleIdx="1" presStyleCnt="3">
        <dgm:presLayoutVars>
          <dgm:bulletEnabled val="1"/>
        </dgm:presLayoutVars>
      </dgm:prSet>
      <dgm:spPr/>
    </dgm:pt>
    <dgm:pt modelId="{556726A2-0416-41E0-99B4-BCA6885784BC}" type="pres">
      <dgm:prSet presAssocID="{C9DED455-19B5-45BA-AEF1-572CA46E947B}" presName="sibTrans" presStyleCnt="0"/>
      <dgm:spPr/>
    </dgm:pt>
    <dgm:pt modelId="{F4C4AEC7-6D64-4C71-ADC5-0F5CC45360C6}" type="pres">
      <dgm:prSet presAssocID="{C2A3EC29-44BC-4E51-92DE-E27BF9CD4489}" presName="compositeNode" presStyleCnt="0">
        <dgm:presLayoutVars>
          <dgm:bulletEnabled val="1"/>
        </dgm:presLayoutVars>
      </dgm:prSet>
      <dgm:spPr/>
    </dgm:pt>
    <dgm:pt modelId="{3AF3868F-681F-4EF9-8B83-F3B0F354A4C4}" type="pres">
      <dgm:prSet presAssocID="{C2A3EC29-44BC-4E51-92DE-E27BF9CD4489}" presName="bgRect" presStyleLbl="bgAccFollowNode1" presStyleIdx="2" presStyleCnt="3"/>
      <dgm:spPr>
        <a:xfrm>
          <a:off x="7229475" y="0"/>
          <a:ext cx="3286125" cy="4351338"/>
        </a:xfrm>
        <a:prstGeom prst="rect">
          <a:avLst/>
        </a:prstGeom>
      </dgm:spPr>
    </dgm:pt>
    <dgm:pt modelId="{9718E67E-2C8C-4093-AB5F-E3BEFAAEA31B}" type="pres">
      <dgm:prSet presAssocID="{10254594-A53F-49FE-B0F2-BC233EE7109F}" presName="sibTransNodeCircle" presStyleLbl="alignNode1" presStyleIdx="4" presStyleCnt="6">
        <dgm:presLayoutVars>
          <dgm:chMax val="0"/>
          <dgm:bulletEnabled/>
        </dgm:presLayoutVars>
      </dgm:prSet>
      <dgm:spPr>
        <a:xfrm>
          <a:off x="8219836" y="435133"/>
          <a:ext cx="1305401" cy="1305401"/>
        </a:xfrm>
        <a:prstGeom prst="rect">
          <a:avLst/>
        </a:prstGeom>
      </dgm:spPr>
    </dgm:pt>
    <dgm:pt modelId="{13CAC05E-7817-4F00-94BF-9DC0F20DF1D8}" type="pres">
      <dgm:prSet presAssocID="{C2A3EC29-44BC-4E51-92DE-E27BF9CD4489}" presName="bottomLine" presStyleLbl="alignNode1" presStyleIdx="5" presStyleCnt="6">
        <dgm:presLayoutVars/>
      </dgm:prSet>
      <dgm:spPr/>
    </dgm:pt>
    <dgm:pt modelId="{90A7E684-CAA3-435E-B654-85F1BA7D2B87}" type="pres">
      <dgm:prSet presAssocID="{C2A3EC29-44BC-4E51-92DE-E27BF9CD4489}" presName="nodeText" presStyleLbl="bgAccFollowNode1" presStyleIdx="2" presStyleCnt="3">
        <dgm:presLayoutVars>
          <dgm:bulletEnabled val="1"/>
        </dgm:presLayoutVars>
      </dgm:prSet>
      <dgm:spPr/>
    </dgm:pt>
  </dgm:ptLst>
  <dgm:cxnLst>
    <dgm:cxn modelId="{2E9E5A02-0CE8-4569-9B67-05EE24CE2438}" srcId="{BB0ECF89-2783-4E78-A209-A16EF114A1AA}" destId="{CE11A269-561D-4BA1-BC45-87F6759FD368}" srcOrd="1" destOrd="0" parTransId="{4A66CBC3-2E89-46E5-B2EA-1705F05E6FDD}" sibTransId="{C9DED455-19B5-45BA-AEF1-572CA46E947B}"/>
    <dgm:cxn modelId="{D2545B17-F0FC-41C0-8AE6-C63C564398B0}" type="presOf" srcId="{CE11A269-561D-4BA1-BC45-87F6759FD368}" destId="{AE95CEBE-1AD7-41D4-9CEE-5BA77CA8C01E}" srcOrd="0" destOrd="0" presId="urn:microsoft.com/office/officeart/2016/7/layout/LinProcess3"/>
    <dgm:cxn modelId="{36884E1A-39D3-4491-AFD6-BCBC6392A59E}" type="presOf" srcId="{CE11A269-561D-4BA1-BC45-87F6759FD368}" destId="{E8E0C55E-232A-41CA-87BA-45B86ABED6ED}" srcOrd="1" destOrd="0" presId="urn:microsoft.com/office/officeart/2016/7/layout/LinProcess3"/>
    <dgm:cxn modelId="{2229DB1B-DE4F-469E-8FA0-07BEC5B5F9D6}" type="presOf" srcId="{10254594-A53F-49FE-B0F2-BC233EE7109F}" destId="{9718E67E-2C8C-4093-AB5F-E3BEFAAEA31B}" srcOrd="0" destOrd="0" presId="urn:microsoft.com/office/officeart/2016/7/layout/LinProcess3"/>
    <dgm:cxn modelId="{0C140A6B-1B4A-4553-81FF-5591D9487696}" type="presOf" srcId="{C2A3EC29-44BC-4E51-92DE-E27BF9CD4489}" destId="{3AF3868F-681F-4EF9-8B83-F3B0F354A4C4}" srcOrd="0" destOrd="0" presId="urn:microsoft.com/office/officeart/2016/7/layout/LinProcess3"/>
    <dgm:cxn modelId="{025C3756-4F90-42F6-B826-13223FDABED0}" type="presOf" srcId="{547F8894-C324-4B84-95BE-A51E4FE0FA16}" destId="{8157E768-0524-44F1-8F00-7DF53576D2D6}" srcOrd="0" destOrd="0" presId="urn:microsoft.com/office/officeart/2016/7/layout/LinProcess3"/>
    <dgm:cxn modelId="{8FB3CA80-DD34-4F68-B118-EAE12645570F}" srcId="{BB0ECF89-2783-4E78-A209-A16EF114A1AA}" destId="{FFB58190-E438-47AF-86F3-FAEC2813ACF1}" srcOrd="0" destOrd="0" parTransId="{A40BCF22-228C-4E6F-A028-7BBDE5C12E5A}" sibTransId="{547F8894-C324-4B84-95BE-A51E4FE0FA16}"/>
    <dgm:cxn modelId="{B49FD08F-C9D7-4FC0-B446-ED9717719A00}" srcId="{BB0ECF89-2783-4E78-A209-A16EF114A1AA}" destId="{C2A3EC29-44BC-4E51-92DE-E27BF9CD4489}" srcOrd="2" destOrd="0" parTransId="{CE6B5045-A42D-4562-9588-2342D0E47934}" sibTransId="{10254594-A53F-49FE-B0F2-BC233EE7109F}"/>
    <dgm:cxn modelId="{469CA3A1-2EC0-458C-B828-8121A2D4750A}" type="presOf" srcId="{BB0ECF89-2783-4E78-A209-A16EF114A1AA}" destId="{ACE795D8-4182-4DF1-B098-DD0AD48044C8}" srcOrd="0" destOrd="0" presId="urn:microsoft.com/office/officeart/2016/7/layout/LinProcess3"/>
    <dgm:cxn modelId="{C8A4ECC3-0B95-497F-8D57-1124DFD9842C}" type="presOf" srcId="{C2A3EC29-44BC-4E51-92DE-E27BF9CD4489}" destId="{90A7E684-CAA3-435E-B654-85F1BA7D2B87}" srcOrd="1" destOrd="0" presId="urn:microsoft.com/office/officeart/2016/7/layout/LinProcess3"/>
    <dgm:cxn modelId="{13094BE1-4993-450F-9A18-CF0E62019EF7}" type="presOf" srcId="{FFB58190-E438-47AF-86F3-FAEC2813ACF1}" destId="{39A872F9-A5B8-4211-9FCD-79722E167124}" srcOrd="0" destOrd="0" presId="urn:microsoft.com/office/officeart/2016/7/layout/LinProcess3"/>
    <dgm:cxn modelId="{8A5C10EE-3A87-49FC-9945-C0118988EF8D}" type="presOf" srcId="{C9DED455-19B5-45BA-AEF1-572CA46E947B}" destId="{AFA09309-0DCE-4477-82D3-AAF980A85A37}" srcOrd="0" destOrd="0" presId="urn:microsoft.com/office/officeart/2016/7/layout/LinProcess3"/>
    <dgm:cxn modelId="{D24113F0-9FAB-4A26-B7AA-17C02606FE1D}" type="presOf" srcId="{FFB58190-E438-47AF-86F3-FAEC2813ACF1}" destId="{3DFCE59B-AEDE-4DE2-8B09-D05F047AB42F}" srcOrd="1" destOrd="0" presId="urn:microsoft.com/office/officeart/2016/7/layout/LinProcess3"/>
    <dgm:cxn modelId="{76481A27-79A5-48E5-BA29-16004448893C}" type="presParOf" srcId="{ACE795D8-4182-4DF1-B098-DD0AD48044C8}" destId="{01457034-7B47-4E8B-B040-E0565D08290C}" srcOrd="0" destOrd="0" presId="urn:microsoft.com/office/officeart/2016/7/layout/LinProcess3"/>
    <dgm:cxn modelId="{86BEA9C1-5DDA-42C2-937D-A7130110FF74}" type="presParOf" srcId="{01457034-7B47-4E8B-B040-E0565D08290C}" destId="{39A872F9-A5B8-4211-9FCD-79722E167124}" srcOrd="0" destOrd="0" presId="urn:microsoft.com/office/officeart/2016/7/layout/LinProcess3"/>
    <dgm:cxn modelId="{7DC5639C-5BDF-4F6D-A737-811AEFB16C12}" type="presParOf" srcId="{01457034-7B47-4E8B-B040-E0565D08290C}" destId="{8157E768-0524-44F1-8F00-7DF53576D2D6}" srcOrd="1" destOrd="0" presId="urn:microsoft.com/office/officeart/2016/7/layout/LinProcess3"/>
    <dgm:cxn modelId="{9BE7A881-53AA-46A4-B4D9-5952CA3DDD83}" type="presParOf" srcId="{01457034-7B47-4E8B-B040-E0565D08290C}" destId="{676D607A-85D2-4EAF-B264-A9D94B61A4FF}" srcOrd="2" destOrd="0" presId="urn:microsoft.com/office/officeart/2016/7/layout/LinProcess3"/>
    <dgm:cxn modelId="{3CDC6E8B-95DF-4144-9A43-8F1F01D9B5EA}" type="presParOf" srcId="{01457034-7B47-4E8B-B040-E0565D08290C}" destId="{3DFCE59B-AEDE-4DE2-8B09-D05F047AB42F}" srcOrd="3" destOrd="0" presId="urn:microsoft.com/office/officeart/2016/7/layout/LinProcess3"/>
    <dgm:cxn modelId="{050D0D46-967C-45EE-A82A-AD10E04485C1}" type="presParOf" srcId="{ACE795D8-4182-4DF1-B098-DD0AD48044C8}" destId="{AD65492C-54BB-4101-B1E0-86F57716A25E}" srcOrd="1" destOrd="0" presId="urn:microsoft.com/office/officeart/2016/7/layout/LinProcess3"/>
    <dgm:cxn modelId="{C5C3B0C4-18DC-4916-ABAF-6A287C00BAA9}" type="presParOf" srcId="{ACE795D8-4182-4DF1-B098-DD0AD48044C8}" destId="{9A0277E3-55B2-4FAA-BDD3-FFC27311B05B}" srcOrd="2" destOrd="0" presId="urn:microsoft.com/office/officeart/2016/7/layout/LinProcess3"/>
    <dgm:cxn modelId="{FA398688-6697-4B8B-A789-FF729FC50671}" type="presParOf" srcId="{9A0277E3-55B2-4FAA-BDD3-FFC27311B05B}" destId="{AE95CEBE-1AD7-41D4-9CEE-5BA77CA8C01E}" srcOrd="0" destOrd="0" presId="urn:microsoft.com/office/officeart/2016/7/layout/LinProcess3"/>
    <dgm:cxn modelId="{67EE8417-B6AF-43C7-AA8C-3B90AB6AE1FE}" type="presParOf" srcId="{9A0277E3-55B2-4FAA-BDD3-FFC27311B05B}" destId="{AFA09309-0DCE-4477-82D3-AAF980A85A37}" srcOrd="1" destOrd="0" presId="urn:microsoft.com/office/officeart/2016/7/layout/LinProcess3"/>
    <dgm:cxn modelId="{5CE89ECF-B3C2-499B-BBDE-19538F56547F}" type="presParOf" srcId="{9A0277E3-55B2-4FAA-BDD3-FFC27311B05B}" destId="{70685E0F-5EC9-4D84-80D5-F2F78DC3CFFC}" srcOrd="2" destOrd="0" presId="urn:microsoft.com/office/officeart/2016/7/layout/LinProcess3"/>
    <dgm:cxn modelId="{D77D220A-12C7-4499-9660-B4B666A87129}" type="presParOf" srcId="{9A0277E3-55B2-4FAA-BDD3-FFC27311B05B}" destId="{E8E0C55E-232A-41CA-87BA-45B86ABED6ED}" srcOrd="3" destOrd="0" presId="urn:microsoft.com/office/officeart/2016/7/layout/LinProcess3"/>
    <dgm:cxn modelId="{F3EEB326-7683-4D4B-BE0D-D7CC3EE67CB3}" type="presParOf" srcId="{ACE795D8-4182-4DF1-B098-DD0AD48044C8}" destId="{556726A2-0416-41E0-99B4-BCA6885784BC}" srcOrd="3" destOrd="0" presId="urn:microsoft.com/office/officeart/2016/7/layout/LinProcess3"/>
    <dgm:cxn modelId="{1694C3CA-CE7E-4D7A-B769-94D0C473B6D9}" type="presParOf" srcId="{ACE795D8-4182-4DF1-B098-DD0AD48044C8}" destId="{F4C4AEC7-6D64-4C71-ADC5-0F5CC45360C6}" srcOrd="4" destOrd="0" presId="urn:microsoft.com/office/officeart/2016/7/layout/LinProcess3"/>
    <dgm:cxn modelId="{01DA811B-E595-4B26-916D-A5B9420780B1}" type="presParOf" srcId="{F4C4AEC7-6D64-4C71-ADC5-0F5CC45360C6}" destId="{3AF3868F-681F-4EF9-8B83-F3B0F354A4C4}" srcOrd="0" destOrd="0" presId="urn:microsoft.com/office/officeart/2016/7/layout/LinProcess3"/>
    <dgm:cxn modelId="{65C50157-4E89-44E0-ADFE-2CDCD946EC0C}" type="presParOf" srcId="{F4C4AEC7-6D64-4C71-ADC5-0F5CC45360C6}" destId="{9718E67E-2C8C-4093-AB5F-E3BEFAAEA31B}" srcOrd="1" destOrd="0" presId="urn:microsoft.com/office/officeart/2016/7/layout/LinProcess3"/>
    <dgm:cxn modelId="{03312845-43B9-45C8-960A-3A8CADC652DB}" type="presParOf" srcId="{F4C4AEC7-6D64-4C71-ADC5-0F5CC45360C6}" destId="{13CAC05E-7817-4F00-94BF-9DC0F20DF1D8}" srcOrd="2" destOrd="0" presId="urn:microsoft.com/office/officeart/2016/7/layout/LinProcess3"/>
    <dgm:cxn modelId="{D7A81CCE-E542-4242-8542-3C297BE2D6C9}" type="presParOf" srcId="{F4C4AEC7-6D64-4C71-ADC5-0F5CC45360C6}" destId="{90A7E684-CAA3-435E-B654-85F1BA7D2B87}" srcOrd="3" destOrd="0" presId="urn:microsoft.com/office/officeart/2016/7/layout/Lin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1 : Linux </a:t>
          </a:r>
          <a:r>
            <a:rPr lang="tr-TR" sz="1900" kern="1200" noProof="0" dirty="0" err="1">
              <a:solidFill>
                <a:schemeClr val="bg1"/>
              </a:solidFill>
            </a:rPr>
            <a:t>Introduction</a:t>
          </a:r>
          <a:endParaRPr lang="tr-TR" sz="1900" kern="1200" noProof="0" dirty="0">
            <a:solidFill>
              <a:schemeClr val="bg1"/>
            </a:solidFill>
          </a:endParaRP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2 : AWS Services &amp; </a:t>
          </a:r>
          <a:r>
            <a:rPr lang="tr-TR" sz="1900" kern="1200" noProof="0" dirty="0" err="1">
              <a:solidFill>
                <a:schemeClr val="bg1"/>
              </a:solidFill>
            </a:rPr>
            <a:t>Architecting</a:t>
          </a:r>
          <a:r>
            <a:rPr lang="tr-TR" sz="1900" kern="1200" noProof="0" dirty="0">
              <a:solidFill>
                <a:schemeClr val="bg1"/>
              </a:solidFill>
            </a:rPr>
            <a:t> </a:t>
          </a: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3 : </a:t>
          </a:r>
          <a:r>
            <a:rPr lang="tr-TR" sz="1900" kern="1200" noProof="0" dirty="0" err="1">
              <a:solidFill>
                <a:schemeClr val="bg1"/>
              </a:solidFill>
            </a:rPr>
            <a:t>Version</a:t>
          </a:r>
          <a:r>
            <a:rPr lang="tr-TR" sz="1900" kern="1200" noProof="0" dirty="0">
              <a:solidFill>
                <a:schemeClr val="bg1"/>
              </a:solidFill>
            </a:rPr>
            <a:t> Control </a:t>
          </a:r>
          <a:r>
            <a:rPr lang="tr-TR" sz="1900" kern="1200" noProof="0" dirty="0" err="1">
              <a:solidFill>
                <a:schemeClr val="bg1"/>
              </a:solidFill>
            </a:rPr>
            <a:t>with</a:t>
          </a:r>
          <a:r>
            <a:rPr lang="tr-TR" sz="1900" kern="1200" noProof="0" dirty="0">
              <a:solidFill>
                <a:schemeClr val="bg1"/>
              </a:solidFill>
            </a:rPr>
            <a:t> GIT </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4 : </a:t>
          </a:r>
          <a:r>
            <a:rPr lang="tr-TR" sz="1900" kern="1200" noProof="0" dirty="0" err="1">
              <a:solidFill>
                <a:schemeClr val="bg1"/>
              </a:solidFill>
            </a:rPr>
            <a:t>Containerization</a:t>
          </a:r>
          <a:r>
            <a:rPr lang="tr-TR" sz="1900" kern="1200" noProof="0" dirty="0">
              <a:solidFill>
                <a:schemeClr val="bg1"/>
              </a:solidFill>
            </a:rPr>
            <a:t> </a:t>
          </a:r>
          <a:r>
            <a:rPr lang="tr-TR" sz="1900" kern="1200" noProof="0" dirty="0" err="1">
              <a:solidFill>
                <a:schemeClr val="bg1"/>
              </a:solidFill>
            </a:rPr>
            <a:t>with</a:t>
          </a:r>
          <a:r>
            <a:rPr lang="tr-TR" sz="1900" kern="1200" noProof="0" dirty="0">
              <a:solidFill>
                <a:schemeClr val="bg1"/>
              </a:solidFill>
            </a:rPr>
            <a:t> </a:t>
          </a:r>
          <a:r>
            <a:rPr lang="tr-TR" sz="1900" kern="1200" noProof="0" dirty="0" err="1">
              <a:solidFill>
                <a:schemeClr val="bg1"/>
              </a:solidFill>
            </a:rPr>
            <a:t>Docker</a:t>
          </a:r>
          <a:r>
            <a:rPr lang="tr-TR" sz="1900" kern="1200" noProof="0" dirty="0">
              <a:solidFill>
                <a:schemeClr val="bg1"/>
              </a:solidFill>
            </a:rPr>
            <a:t> </a:t>
          </a: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5 : </a:t>
          </a:r>
          <a:r>
            <a:rPr lang="tr-TR" sz="1900" kern="1200" noProof="0" dirty="0" err="1">
              <a:solidFill>
                <a:schemeClr val="bg1"/>
              </a:solidFill>
            </a:rPr>
            <a:t>Continious</a:t>
          </a:r>
          <a:r>
            <a:rPr lang="tr-TR" sz="1900" kern="1200" noProof="0" dirty="0">
              <a:solidFill>
                <a:schemeClr val="bg1"/>
              </a:solidFill>
            </a:rPr>
            <a:t> Integration </a:t>
          </a:r>
          <a:r>
            <a:rPr lang="tr-TR" sz="1900" kern="1200" noProof="0" dirty="0" err="1">
              <a:solidFill>
                <a:schemeClr val="bg1"/>
              </a:solidFill>
            </a:rPr>
            <a:t>with</a:t>
          </a:r>
          <a:r>
            <a:rPr lang="tr-TR" sz="1900" kern="1200" noProof="0" dirty="0">
              <a:solidFill>
                <a:schemeClr val="bg1"/>
              </a:solidFill>
            </a:rPr>
            <a:t> Jenkins</a:t>
          </a:r>
        </a:p>
      </dsp:txBody>
      <dsp:txXfrm>
        <a:off x="1150288" y="4984278"/>
        <a:ext cx="5641034" cy="99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6 : </a:t>
          </a:r>
          <a:r>
            <a:rPr lang="tr-TR" sz="1900" kern="1200" noProof="0" dirty="0" err="1">
              <a:solidFill>
                <a:schemeClr val="bg1"/>
              </a:solidFill>
            </a:rPr>
            <a:t>Kubernetes</a:t>
          </a:r>
          <a:r>
            <a:rPr lang="tr-TR" sz="1900" kern="1200" noProof="0" dirty="0">
              <a:solidFill>
                <a:schemeClr val="bg1"/>
              </a:solidFill>
            </a:rPr>
            <a:t> &amp; </a:t>
          </a:r>
          <a:r>
            <a:rPr lang="tr-TR" sz="1900" kern="1200" noProof="0" dirty="0" err="1">
              <a:solidFill>
                <a:schemeClr val="bg1"/>
              </a:solidFill>
            </a:rPr>
            <a:t>Functionality</a:t>
          </a:r>
          <a:r>
            <a:rPr lang="tr-TR" sz="1900" kern="1200" noProof="0" dirty="0">
              <a:solidFill>
                <a:schemeClr val="bg1"/>
              </a:solidFill>
            </a:rPr>
            <a:t> </a:t>
          </a: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7 : Prometheus </a:t>
          </a:r>
          <a:r>
            <a:rPr lang="tr-TR" sz="1900" kern="1200" noProof="0" dirty="0" err="1">
              <a:solidFill>
                <a:schemeClr val="bg1"/>
              </a:solidFill>
            </a:rPr>
            <a:t>Grafana</a:t>
          </a:r>
          <a:r>
            <a:rPr lang="tr-TR" sz="1900" kern="1200" noProof="0" dirty="0">
              <a:solidFill>
                <a:schemeClr val="bg1"/>
              </a:solidFill>
            </a:rPr>
            <a:t> </a:t>
          </a:r>
          <a:r>
            <a:rPr lang="tr-TR" sz="1900" kern="1200" noProof="0" dirty="0" err="1">
              <a:solidFill>
                <a:schemeClr val="bg1"/>
              </a:solidFill>
            </a:rPr>
            <a:t>Monitoring</a:t>
          </a:r>
          <a:r>
            <a:rPr lang="tr-TR" sz="1900" kern="1200" noProof="0" dirty="0">
              <a:solidFill>
                <a:schemeClr val="bg1"/>
              </a:solidFill>
            </a:rPr>
            <a:t> </a:t>
          </a: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r>
            <a:rPr lang="tr-TR" sz="1900" kern="1200" noProof="0" dirty="0" err="1">
              <a:solidFill>
                <a:schemeClr val="bg1"/>
              </a:solidFill>
            </a:rPr>
            <a:t>Module</a:t>
          </a:r>
          <a:r>
            <a:rPr lang="tr-TR" sz="1900" kern="1200" noProof="0" dirty="0">
              <a:solidFill>
                <a:schemeClr val="bg1"/>
              </a:solidFill>
            </a:rPr>
            <a:t> 8 : </a:t>
          </a:r>
          <a:r>
            <a:rPr lang="tr-TR" sz="1900" kern="1200" noProof="0" dirty="0" err="1">
              <a:solidFill>
                <a:schemeClr val="bg1"/>
              </a:solidFill>
            </a:rPr>
            <a:t>Terraform</a:t>
          </a:r>
          <a:r>
            <a:rPr lang="tr-TR" sz="1900" kern="1200" noProof="0" dirty="0">
              <a:solidFill>
                <a:schemeClr val="bg1"/>
              </a:solidFill>
            </a:rPr>
            <a:t> </a:t>
          </a:r>
          <a:r>
            <a:rPr lang="tr-TR" sz="1900" kern="1200" noProof="0" dirty="0" err="1">
              <a:solidFill>
                <a:schemeClr val="bg1"/>
              </a:solidFill>
            </a:rPr>
            <a:t>Automation</a:t>
          </a:r>
          <a:r>
            <a:rPr lang="tr-TR" sz="1900" kern="1200" noProof="0" dirty="0">
              <a:solidFill>
                <a:schemeClr val="bg1"/>
              </a:solidFill>
            </a:rPr>
            <a:t> </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endParaRPr lang="tr-TR" sz="1900" kern="1200" noProof="0" dirty="0">
            <a:solidFill>
              <a:schemeClr val="bg1"/>
            </a:solidFill>
          </a:endParaRP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rtlCol="0" anchor="ctr" anchorCtr="0">
          <a:noAutofit/>
        </a:bodyPr>
        <a:lstStyle/>
        <a:p>
          <a:pPr marL="0" lvl="0" indent="0" algn="l" defTabSz="844550" rtl="0">
            <a:lnSpc>
              <a:spcPct val="90000"/>
            </a:lnSpc>
            <a:spcBef>
              <a:spcPct val="0"/>
            </a:spcBef>
            <a:spcAft>
              <a:spcPct val="35000"/>
            </a:spcAft>
            <a:buNone/>
          </a:pPr>
          <a:endParaRPr lang="tr-TR" sz="1900" kern="1200" noProof="0" dirty="0">
            <a:solidFill>
              <a:schemeClr val="bg1"/>
            </a:solidFill>
          </a:endParaRPr>
        </a:p>
      </dsp:txBody>
      <dsp:txXfrm>
        <a:off x="1150288" y="4984278"/>
        <a:ext cx="5641034" cy="995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74219-EC9E-4267-A04D-B18EE847387A}">
      <dsp:nvSpPr>
        <dsp:cNvPr id="0" name=""/>
        <dsp:cNvSpPr/>
      </dsp:nvSpPr>
      <dsp:spPr>
        <a:xfrm>
          <a:off x="0" y="1559187"/>
          <a:ext cx="6156323" cy="28665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7799" tIns="1353820" rIns="477799" bIns="199136" numCol="1" spcCol="1270" rtlCol="0" anchor="t" anchorCtr="0">
          <a:noAutofit/>
        </a:bodyPr>
        <a:lstStyle/>
        <a:p>
          <a:pPr marL="285750" lvl="1" indent="-285750" algn="l" defTabSz="1244600" rtl="0">
            <a:lnSpc>
              <a:spcPct val="90000"/>
            </a:lnSpc>
            <a:spcBef>
              <a:spcPct val="0"/>
            </a:spcBef>
            <a:spcAft>
              <a:spcPct val="15000"/>
            </a:spcAft>
            <a:buClr>
              <a:schemeClr val="accent2"/>
            </a:buClr>
            <a:buFont typeface="Wingdings" panose="05000000000000000000" pitchFamily="2" charset="2"/>
            <a:buChar char="§"/>
          </a:pPr>
          <a:r>
            <a:rPr lang="tr-TR" sz="2800" kern="1200" noProof="0" dirty="0">
              <a:solidFill>
                <a:schemeClr val="bg1"/>
              </a:solidFill>
            </a:rPr>
            <a:t>Linux Nedir? </a:t>
          </a:r>
        </a:p>
        <a:p>
          <a:pPr marL="285750" lvl="1" indent="-285750" algn="l" defTabSz="1244600" rtl="0">
            <a:lnSpc>
              <a:spcPct val="90000"/>
            </a:lnSpc>
            <a:spcBef>
              <a:spcPct val="0"/>
            </a:spcBef>
            <a:spcAft>
              <a:spcPct val="15000"/>
            </a:spcAft>
            <a:buClr>
              <a:schemeClr val="accent2"/>
            </a:buClr>
            <a:buFont typeface="Wingdings" panose="05000000000000000000" pitchFamily="2" charset="2"/>
            <a:buChar char="§"/>
          </a:pPr>
          <a:r>
            <a:rPr lang="tr-TR" sz="2800" kern="1200" noProof="0" dirty="0" err="1">
              <a:solidFill>
                <a:schemeClr val="bg1"/>
              </a:solidFill>
            </a:rPr>
            <a:t>Editorler</a:t>
          </a:r>
          <a:endParaRPr lang="tr-TR" sz="2800" kern="1200" noProof="0" dirty="0">
            <a:solidFill>
              <a:schemeClr val="bg1"/>
            </a:solidFill>
          </a:endParaRPr>
        </a:p>
        <a:p>
          <a:pPr marL="285750" lvl="1" indent="-285750" algn="l" defTabSz="1244600" rtl="0">
            <a:lnSpc>
              <a:spcPct val="90000"/>
            </a:lnSpc>
            <a:spcBef>
              <a:spcPct val="0"/>
            </a:spcBef>
            <a:spcAft>
              <a:spcPct val="15000"/>
            </a:spcAft>
            <a:buClr>
              <a:schemeClr val="accent2"/>
            </a:buClr>
            <a:buFont typeface="Wingdings" panose="05000000000000000000" pitchFamily="2" charset="2"/>
            <a:buChar char="§"/>
          </a:pPr>
          <a:r>
            <a:rPr lang="tr-TR" sz="2800" kern="1200" noProof="0" dirty="0">
              <a:solidFill>
                <a:schemeClr val="bg1"/>
              </a:solidFill>
            </a:rPr>
            <a:t>Temel Komutlar &amp; İşlevleri</a:t>
          </a:r>
        </a:p>
      </dsp:txBody>
      <dsp:txXfrm>
        <a:off x="0" y="1559187"/>
        <a:ext cx="6156323" cy="2866500"/>
      </dsp:txXfrm>
    </dsp:sp>
    <dsp:sp modelId="{8EFCDC49-2431-44A7-9E88-01190BAF5B19}">
      <dsp:nvSpPr>
        <dsp:cNvPr id="0" name=""/>
        <dsp:cNvSpPr/>
      </dsp:nvSpPr>
      <dsp:spPr>
        <a:xfrm>
          <a:off x="307816" y="1876173"/>
          <a:ext cx="5368855" cy="642414"/>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886" tIns="0" rIns="162886" bIns="0" numCol="1" spcCol="1270" rtlCol="0" anchor="ctr" anchorCtr="0">
          <a:noAutofit/>
        </a:bodyPr>
        <a:lstStyle/>
        <a:p>
          <a:pPr marL="0" lvl="0" indent="0" algn="l" defTabSz="1244600" rtl="0">
            <a:lnSpc>
              <a:spcPct val="90000"/>
            </a:lnSpc>
            <a:spcBef>
              <a:spcPct val="0"/>
            </a:spcBef>
            <a:spcAft>
              <a:spcPct val="35000"/>
            </a:spcAft>
            <a:buNone/>
          </a:pPr>
          <a:r>
            <a:rPr lang="tr-TR" sz="2800" kern="1200" noProof="0" dirty="0" err="1">
              <a:solidFill>
                <a:schemeClr val="tx1"/>
              </a:solidFill>
            </a:rPr>
            <a:t>Module</a:t>
          </a:r>
          <a:r>
            <a:rPr lang="tr-TR" sz="2800" kern="1200" noProof="0" dirty="0">
              <a:solidFill>
                <a:schemeClr val="tx1"/>
              </a:solidFill>
            </a:rPr>
            <a:t> 1 : Linux </a:t>
          </a:r>
          <a:r>
            <a:rPr lang="tr-TR" sz="2800" kern="1200" noProof="0" dirty="0" err="1">
              <a:solidFill>
                <a:schemeClr val="tx1"/>
              </a:solidFill>
            </a:rPr>
            <a:t>Introduction</a:t>
          </a:r>
          <a:endParaRPr lang="tr-TR" sz="2800" kern="1200" noProof="0" dirty="0">
            <a:solidFill>
              <a:schemeClr val="tx1"/>
            </a:solidFill>
          </a:endParaRPr>
        </a:p>
      </dsp:txBody>
      <dsp:txXfrm>
        <a:off x="307816" y="1876173"/>
        <a:ext cx="5368855" cy="6424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872F9-A5B8-4211-9FCD-79722E167124}">
      <dsp:nvSpPr>
        <dsp:cNvPr id="0" name=""/>
        <dsp:cNvSpPr/>
      </dsp:nvSpPr>
      <dsp:spPr>
        <a:xfrm>
          <a:off x="0" y="0"/>
          <a:ext cx="3286125" cy="4351338"/>
        </a:xfrm>
        <a:prstGeom prst="rect">
          <a:avLst/>
        </a:prstGeom>
        <a:gradFill rotWithShape="0">
          <a:gsLst>
            <a:gs pos="1000">
              <a:schemeClr val="tx1">
                <a:lumMod val="85000"/>
                <a:lumOff val="15000"/>
              </a:schemeClr>
            </a:gs>
            <a:gs pos="100000">
              <a:schemeClr val="accent2">
                <a:lumMod val="50000"/>
              </a:scheme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rtlCol="0" anchor="t" anchorCtr="0">
          <a:noAutofit/>
        </a:bodyPr>
        <a:lstStyle/>
        <a:p>
          <a:pPr marL="0" lvl="0" indent="0" algn="l" defTabSz="889000" rtl="0">
            <a:lnSpc>
              <a:spcPct val="90000"/>
            </a:lnSpc>
            <a:spcBef>
              <a:spcPct val="0"/>
            </a:spcBef>
            <a:spcAft>
              <a:spcPct val="35000"/>
            </a:spcAft>
            <a:buNone/>
          </a:pPr>
          <a:r>
            <a:rPr lang="tr-TR" sz="2000" kern="1200" dirty="0">
              <a:solidFill>
                <a:schemeClr val="bg1"/>
              </a:solidFill>
            </a:rPr>
            <a:t>Listeleme</a:t>
          </a:r>
          <a:br>
            <a:rPr lang="tr-TR" sz="2000" kern="1200" dirty="0">
              <a:solidFill>
                <a:schemeClr val="bg1"/>
              </a:solidFill>
            </a:rPr>
          </a:br>
          <a:r>
            <a:rPr lang="tr-TR" sz="2000" kern="1200" dirty="0">
              <a:solidFill>
                <a:schemeClr val="bg1"/>
              </a:solidFill>
            </a:rPr>
            <a:t>Klasör Yaratma </a:t>
          </a:r>
          <a:br>
            <a:rPr lang="tr-TR" sz="2000" kern="1200" dirty="0">
              <a:solidFill>
                <a:schemeClr val="bg1"/>
              </a:solidFill>
            </a:rPr>
          </a:br>
          <a:r>
            <a:rPr lang="tr-TR" sz="2000" kern="1200" dirty="0">
              <a:solidFill>
                <a:schemeClr val="bg1"/>
              </a:solidFill>
            </a:rPr>
            <a:t>Dosya Yaratma </a:t>
          </a:r>
          <a:br>
            <a:rPr lang="tr-TR" sz="2000" kern="1200" dirty="0">
              <a:solidFill>
                <a:schemeClr val="bg1"/>
              </a:solidFill>
            </a:rPr>
          </a:br>
          <a:r>
            <a:rPr lang="tr-TR" sz="2000" kern="1200" dirty="0">
              <a:solidFill>
                <a:schemeClr val="bg1"/>
              </a:solidFill>
            </a:rPr>
            <a:t>Kopyalama &amp; Taşıma </a:t>
          </a:r>
          <a:br>
            <a:rPr lang="tr-TR" sz="2000" kern="1200" dirty="0">
              <a:solidFill>
                <a:schemeClr val="bg1"/>
              </a:solidFill>
            </a:rPr>
          </a:br>
          <a:r>
            <a:rPr lang="tr-TR" sz="2000" kern="1200" dirty="0">
              <a:solidFill>
                <a:schemeClr val="bg1"/>
              </a:solidFill>
            </a:rPr>
            <a:t>Dosya &amp; Klasör Silme </a:t>
          </a:r>
          <a:br>
            <a:rPr lang="tr-TR" sz="2000" kern="1200" dirty="0">
              <a:solidFill>
                <a:schemeClr val="bg1"/>
              </a:solidFill>
            </a:rPr>
          </a:br>
          <a:r>
            <a:rPr lang="tr-TR" sz="2000" kern="1200" dirty="0">
              <a:solidFill>
                <a:schemeClr val="bg1"/>
              </a:solidFill>
            </a:rPr>
            <a:t>İnceleme </a:t>
          </a:r>
          <a:br>
            <a:rPr lang="tr-TR" sz="2000" kern="1200" dirty="0">
              <a:solidFill>
                <a:schemeClr val="bg1"/>
              </a:solidFill>
            </a:rPr>
          </a:br>
          <a:r>
            <a:rPr lang="tr-TR" sz="2000" kern="1200" dirty="0">
              <a:solidFill>
                <a:schemeClr val="bg1"/>
              </a:solidFill>
            </a:rPr>
            <a:t>İzinler </a:t>
          </a:r>
          <a:br>
            <a:rPr lang="tr-TR" sz="1600" kern="1200" dirty="0">
              <a:solidFill>
                <a:schemeClr val="bg1"/>
              </a:solidFill>
            </a:rPr>
          </a:br>
          <a:endParaRPr lang="tr-TR" sz="1600" kern="1200" noProof="1">
            <a:solidFill>
              <a:schemeClr val="bg1"/>
            </a:solidFill>
          </a:endParaRPr>
        </a:p>
      </dsp:txBody>
      <dsp:txXfrm>
        <a:off x="0" y="1653508"/>
        <a:ext cx="3286125" cy="2610802"/>
      </dsp:txXfrm>
    </dsp:sp>
    <dsp:sp modelId="{8157E768-0524-44F1-8F00-7DF53576D2D6}">
      <dsp:nvSpPr>
        <dsp:cNvPr id="0" name=""/>
        <dsp:cNvSpPr/>
      </dsp:nvSpPr>
      <dsp:spPr>
        <a:xfrm>
          <a:off x="990361"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rtlCol="0" anchor="ctr" anchorCtr="0">
          <a:noAutofit/>
        </a:bodyPr>
        <a:lstStyle/>
        <a:p>
          <a:pPr marL="0" lvl="0" indent="0" algn="ctr" defTabSz="2133600" rtl="0">
            <a:lnSpc>
              <a:spcPct val="90000"/>
            </a:lnSpc>
            <a:spcBef>
              <a:spcPct val="0"/>
            </a:spcBef>
            <a:spcAft>
              <a:spcPct val="35000"/>
            </a:spcAft>
            <a:buNone/>
          </a:pPr>
          <a:endParaRPr lang="tr-TR" sz="4800" kern="1200" dirty="0"/>
        </a:p>
      </dsp:txBody>
      <dsp:txXfrm>
        <a:off x="990361" y="435133"/>
        <a:ext cx="1305401" cy="1305401"/>
      </dsp:txXfrm>
    </dsp:sp>
    <dsp:sp modelId="{676D607A-85D2-4EAF-B264-A9D94B61A4FF}">
      <dsp:nvSpPr>
        <dsp:cNvPr id="0" name=""/>
        <dsp:cNvSpPr/>
      </dsp:nvSpPr>
      <dsp:spPr>
        <a:xfrm>
          <a:off x="0" y="4351266"/>
          <a:ext cx="328612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5CEBE-1AD7-41D4-9CEE-5BA77CA8C01E}">
      <dsp:nvSpPr>
        <dsp:cNvPr id="0" name=""/>
        <dsp:cNvSpPr/>
      </dsp:nvSpPr>
      <dsp:spPr>
        <a:xfrm>
          <a:off x="3614737" y="0"/>
          <a:ext cx="3286125" cy="4351338"/>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rtlCol="0" anchor="t" anchorCtr="0">
          <a:noAutofit/>
        </a:bodyPr>
        <a:lstStyle/>
        <a:p>
          <a:pPr marL="0" lvl="0" indent="0" algn="l" defTabSz="711200" rtl="0">
            <a:lnSpc>
              <a:spcPct val="90000"/>
            </a:lnSpc>
            <a:spcBef>
              <a:spcPct val="0"/>
            </a:spcBef>
            <a:spcAft>
              <a:spcPct val="35000"/>
            </a:spcAft>
            <a:buNone/>
          </a:pPr>
          <a:r>
            <a:rPr lang="tr-TR" sz="1600" kern="1200" dirty="0" err="1">
              <a:solidFill>
                <a:srgbClr val="FFFFFF"/>
              </a:solidFill>
              <a:latin typeface="Calibri"/>
              <a:ea typeface="+mn-ea"/>
              <a:cs typeface="+mn-cs"/>
            </a:rPr>
            <a:t>Head</a:t>
          </a:r>
          <a:r>
            <a:rPr lang="tr-TR" sz="1600" kern="1200" dirty="0">
              <a:solidFill>
                <a:srgbClr val="FFFFFF"/>
              </a:solidFill>
              <a:latin typeface="Calibri"/>
              <a:ea typeface="+mn-ea"/>
              <a:cs typeface="+mn-cs"/>
            </a:rPr>
            <a:t> &amp; </a:t>
          </a:r>
          <a:r>
            <a:rPr lang="tr-TR" sz="1600" kern="1200" dirty="0" err="1">
              <a:solidFill>
                <a:srgbClr val="FFFFFF"/>
              </a:solidFill>
              <a:latin typeface="Calibri"/>
              <a:ea typeface="+mn-ea"/>
              <a:cs typeface="+mn-cs"/>
            </a:rPr>
            <a:t>Tail</a:t>
          </a:r>
          <a:r>
            <a:rPr lang="tr-TR" sz="1600" kern="1200" dirty="0">
              <a:solidFill>
                <a:srgbClr val="FFFFFF"/>
              </a:solidFill>
              <a:latin typeface="Calibri"/>
              <a:ea typeface="+mn-ea"/>
              <a:cs typeface="+mn-cs"/>
            </a:rPr>
            <a:t> Komutları </a:t>
          </a:r>
          <a:br>
            <a:rPr lang="tr-TR" sz="1600" kern="1200" dirty="0">
              <a:solidFill>
                <a:srgbClr val="FFFFFF"/>
              </a:solidFill>
              <a:latin typeface="Calibri"/>
              <a:ea typeface="+mn-ea"/>
              <a:cs typeface="+mn-cs"/>
            </a:rPr>
          </a:br>
          <a:r>
            <a:rPr lang="tr-TR" sz="1600" kern="1200" dirty="0" err="1">
              <a:solidFill>
                <a:srgbClr val="FFFFFF"/>
              </a:solidFill>
              <a:latin typeface="Calibri"/>
              <a:ea typeface="+mn-ea"/>
              <a:cs typeface="+mn-cs"/>
            </a:rPr>
            <a:t>Grep</a:t>
          </a:r>
          <a:r>
            <a:rPr lang="tr-TR" sz="1600" kern="1200" dirty="0">
              <a:solidFill>
                <a:srgbClr val="FFFFFF"/>
              </a:solidFill>
              <a:latin typeface="Calibri"/>
              <a:ea typeface="+mn-ea"/>
              <a:cs typeface="+mn-cs"/>
            </a:rPr>
            <a:t> </a:t>
          </a:r>
          <a:br>
            <a:rPr lang="tr-TR" sz="1600" kern="1200" dirty="0">
              <a:solidFill>
                <a:srgbClr val="FFFFFF"/>
              </a:solidFill>
              <a:latin typeface="Calibri"/>
              <a:ea typeface="+mn-ea"/>
              <a:cs typeface="+mn-cs"/>
            </a:rPr>
          </a:br>
          <a:r>
            <a:rPr lang="tr-TR" sz="1600" kern="1200" dirty="0" err="1">
              <a:solidFill>
                <a:srgbClr val="FFFFFF"/>
              </a:solidFill>
              <a:latin typeface="Calibri"/>
              <a:ea typeface="+mn-ea"/>
              <a:cs typeface="+mn-cs"/>
            </a:rPr>
            <a:t>Find</a:t>
          </a:r>
          <a:r>
            <a:rPr lang="tr-TR" sz="1600" kern="1200" dirty="0">
              <a:solidFill>
                <a:srgbClr val="FFFFFF"/>
              </a:solidFill>
              <a:latin typeface="Calibri"/>
              <a:ea typeface="+mn-ea"/>
              <a:cs typeface="+mn-cs"/>
            </a:rPr>
            <a:t> – </a:t>
          </a:r>
          <a:r>
            <a:rPr lang="tr-TR" sz="1600" kern="1200" dirty="0" err="1">
              <a:solidFill>
                <a:srgbClr val="FFFFFF"/>
              </a:solidFill>
              <a:latin typeface="Calibri"/>
              <a:ea typeface="+mn-ea"/>
              <a:cs typeface="+mn-cs"/>
            </a:rPr>
            <a:t>sed</a:t>
          </a:r>
          <a:r>
            <a:rPr lang="tr-TR" sz="1600" kern="1200" dirty="0">
              <a:solidFill>
                <a:srgbClr val="FFFFFF"/>
              </a:solidFill>
              <a:latin typeface="Calibri"/>
              <a:ea typeface="+mn-ea"/>
              <a:cs typeface="+mn-cs"/>
            </a:rPr>
            <a:t> Komutları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Kullanıcı &amp; Grup Yönetimi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Arşivleme &amp; Transfer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Networking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SSH Server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SCP &amp; </a:t>
          </a:r>
          <a:r>
            <a:rPr lang="tr-TR" sz="1600" kern="1200" dirty="0" err="1">
              <a:solidFill>
                <a:srgbClr val="FFFFFF"/>
              </a:solidFill>
              <a:latin typeface="Calibri"/>
              <a:ea typeface="+mn-ea"/>
              <a:cs typeface="+mn-cs"/>
            </a:rPr>
            <a:t>rsync</a:t>
          </a:r>
          <a:r>
            <a:rPr lang="tr-TR" sz="1600" kern="1200" dirty="0">
              <a:solidFill>
                <a:srgbClr val="FFFFFF"/>
              </a:solidFill>
              <a:latin typeface="Calibri"/>
              <a:ea typeface="+mn-ea"/>
              <a:cs typeface="+mn-cs"/>
            </a:rPr>
            <a:t> Farkları ve Detayları</a:t>
          </a:r>
        </a:p>
      </dsp:txBody>
      <dsp:txXfrm>
        <a:off x="3614737" y="1653508"/>
        <a:ext cx="3286125" cy="2610802"/>
      </dsp:txXfrm>
    </dsp:sp>
    <dsp:sp modelId="{AFA09309-0DCE-4477-82D3-AAF980A85A37}">
      <dsp:nvSpPr>
        <dsp:cNvPr id="0" name=""/>
        <dsp:cNvSpPr/>
      </dsp:nvSpPr>
      <dsp:spPr>
        <a:xfrm>
          <a:off x="4605099"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rtlCol="0" anchor="ctr" anchorCtr="0">
          <a:noAutofit/>
        </a:bodyPr>
        <a:lstStyle/>
        <a:p>
          <a:pPr marL="0" lvl="0" indent="0" algn="ctr" defTabSz="2133600" rtl="0">
            <a:lnSpc>
              <a:spcPct val="90000"/>
            </a:lnSpc>
            <a:spcBef>
              <a:spcPct val="0"/>
            </a:spcBef>
            <a:spcAft>
              <a:spcPct val="35000"/>
            </a:spcAft>
            <a:buNone/>
          </a:pPr>
          <a:endParaRPr lang="tr-TR" sz="4800" kern="1200" dirty="0"/>
        </a:p>
      </dsp:txBody>
      <dsp:txXfrm>
        <a:off x="4605099" y="435133"/>
        <a:ext cx="1305401" cy="1305401"/>
      </dsp:txXfrm>
    </dsp:sp>
    <dsp:sp modelId="{70685E0F-5EC9-4D84-80D5-F2F78DC3CFFC}">
      <dsp:nvSpPr>
        <dsp:cNvPr id="0" name=""/>
        <dsp:cNvSpPr/>
      </dsp:nvSpPr>
      <dsp:spPr>
        <a:xfrm>
          <a:off x="3614737" y="4351266"/>
          <a:ext cx="328612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F3868F-681F-4EF9-8B83-F3B0F354A4C4}">
      <dsp:nvSpPr>
        <dsp:cNvPr id="0" name=""/>
        <dsp:cNvSpPr/>
      </dsp:nvSpPr>
      <dsp:spPr>
        <a:xfrm>
          <a:off x="7229475" y="0"/>
          <a:ext cx="3286125" cy="4351338"/>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rtlCol="0" anchor="t" anchorCtr="0">
          <a:noAutofit/>
        </a:bodyPr>
        <a:lstStyle/>
        <a:p>
          <a:pPr marL="0" lvl="0" indent="0" algn="l" defTabSz="711200" rtl="0">
            <a:lnSpc>
              <a:spcPct val="90000"/>
            </a:lnSpc>
            <a:spcBef>
              <a:spcPct val="0"/>
            </a:spcBef>
            <a:spcAft>
              <a:spcPct val="35000"/>
            </a:spcAft>
            <a:buNone/>
          </a:pPr>
          <a:r>
            <a:rPr lang="tr-TR" sz="1600" kern="1200" dirty="0">
              <a:solidFill>
                <a:srgbClr val="FFFFFF"/>
              </a:solidFill>
              <a:latin typeface="Calibri"/>
              <a:ea typeface="+mn-ea"/>
              <a:cs typeface="+mn-cs"/>
            </a:rPr>
            <a:t>Konuların Özeti </a:t>
          </a:r>
          <a:br>
            <a:rPr lang="tr-TR" sz="1600" kern="1200" dirty="0">
              <a:solidFill>
                <a:srgbClr val="FFFFFF"/>
              </a:solidFill>
              <a:latin typeface="Calibri"/>
              <a:ea typeface="+mn-ea"/>
              <a:cs typeface="+mn-cs"/>
            </a:rPr>
          </a:br>
          <a:r>
            <a:rPr lang="tr-TR" sz="1600" kern="1200" dirty="0">
              <a:solidFill>
                <a:srgbClr val="FFFFFF"/>
              </a:solidFill>
              <a:latin typeface="Calibri"/>
              <a:ea typeface="+mn-ea"/>
              <a:cs typeface="+mn-cs"/>
            </a:rPr>
            <a:t>Soru &amp; Cevap </a:t>
          </a:r>
        </a:p>
      </dsp:txBody>
      <dsp:txXfrm>
        <a:off x="7229475" y="1653508"/>
        <a:ext cx="3286125" cy="2610802"/>
      </dsp:txXfrm>
    </dsp:sp>
    <dsp:sp modelId="{9718E67E-2C8C-4093-AB5F-E3BEFAAEA31B}">
      <dsp:nvSpPr>
        <dsp:cNvPr id="0" name=""/>
        <dsp:cNvSpPr/>
      </dsp:nvSpPr>
      <dsp:spPr>
        <a:xfrm>
          <a:off x="8219836" y="435133"/>
          <a:ext cx="1305401" cy="1305401"/>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rtlCol="0" anchor="ctr" anchorCtr="0">
          <a:noAutofit/>
        </a:bodyPr>
        <a:lstStyle/>
        <a:p>
          <a:pPr marL="0" lvl="0" indent="0" algn="ctr" defTabSz="2133600" rtl="0">
            <a:lnSpc>
              <a:spcPct val="90000"/>
            </a:lnSpc>
            <a:spcBef>
              <a:spcPct val="0"/>
            </a:spcBef>
            <a:spcAft>
              <a:spcPct val="35000"/>
            </a:spcAft>
            <a:buNone/>
          </a:pPr>
          <a:endParaRPr lang="tr-TR" sz="4800" kern="1200" dirty="0"/>
        </a:p>
      </dsp:txBody>
      <dsp:txXfrm>
        <a:off x="8219836" y="435133"/>
        <a:ext cx="1305401" cy="1305401"/>
      </dsp:txXfrm>
    </dsp:sp>
    <dsp:sp modelId="{13CAC05E-7817-4F00-94BF-9DC0F20DF1D8}">
      <dsp:nvSpPr>
        <dsp:cNvPr id="0" name=""/>
        <dsp:cNvSpPr/>
      </dsp:nvSpPr>
      <dsp:spPr>
        <a:xfrm>
          <a:off x="7229475" y="4351266"/>
          <a:ext cx="328612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Simge Dikey Dolu Liste"/>
  <dgm:desc val="Bir şekilde içerisinde gruplandırılmış Düzey 1 veya Düzey 1 ve Düzey 2 metinleri ile yukarıdan aşağıya bir dizi resim göstermek için kullanın. Simgeler veya uzun açıklamalara sahip küçük resimlerle en iyi sonucu verir."/>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Simge Dikey Dolu Liste"/>
  <dgm:desc val="Bir şekilde içerisinde gruplandırılmış Düzey 1 veya Düzey 1 ve Düzey 2 metinleri ile yukarıdan aşağıya bir dizi resim göstermek için kullanın. Simgeler veya uzun açıklamalara sahip küçük resimlerle en iyi sonucu verir."/>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Process3">
  <dgm:title val="Temel Doğrusal İşlem"/>
  <dgm:desc val=""/>
  <dgm:catLst>
    <dgm:cat type="list" pri="500"/>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2BC10188-DC2C-458D-AB41-143A0BE9A3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C9634E15-7196-43FC-B912-C4D8B4A2CE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81BE338-C146-48BD-A535-59BB33BD3FF6}" type="datetime1">
              <a:rPr lang="tr-TR" smtClean="0"/>
              <a:t>18.02.2025</a:t>
            </a:fld>
            <a:endParaRPr lang="tr-TR" dirty="0"/>
          </a:p>
        </p:txBody>
      </p:sp>
      <p:sp>
        <p:nvSpPr>
          <p:cNvPr id="4" name="Alt Bilgi Yer Tutucusu 3">
            <a:extLst>
              <a:ext uri="{FF2B5EF4-FFF2-40B4-BE49-F238E27FC236}">
                <a16:creationId xmlns:a16="http://schemas.microsoft.com/office/drawing/2014/main" id="{89EA2570-D5B6-41CB-96C2-FFC994466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15C31B37-7A69-4C30-9B63-29F8242FC2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89B6C8-888A-401B-9F9B-D41D36B6C3E9}" type="slidenum">
              <a:rPr lang="tr-TR" smtClean="0"/>
              <a:t>‹#›</a:t>
            </a:fld>
            <a:endParaRPr lang="tr-TR"/>
          </a:p>
        </p:txBody>
      </p:sp>
    </p:spTree>
    <p:extLst>
      <p:ext uri="{BB962C8B-B14F-4D97-AF65-F5344CB8AC3E}">
        <p14:creationId xmlns:p14="http://schemas.microsoft.com/office/powerpoint/2010/main" val="2413100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D85B8-62D9-4F60-B4D3-08E6BA7CE74D}" type="datetime1">
              <a:rPr lang="tr-TR" smtClean="0"/>
              <a:pPr/>
              <a:t>18.02.2025</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F28A1F-3E69-47E5-AE93-E7F2155A242D}" type="slidenum">
              <a:rPr lang="tr-TR" noProof="0" smtClean="0"/>
              <a:t>‹#›</a:t>
            </a:fld>
            <a:endParaRPr lang="tr-TR" noProof="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1</a:t>
            </a:fld>
            <a:endParaRPr lang="tr-TR"/>
          </a:p>
        </p:txBody>
      </p:sp>
    </p:spTree>
    <p:extLst>
      <p:ext uri="{BB962C8B-B14F-4D97-AF65-F5344CB8AC3E}">
        <p14:creationId xmlns:p14="http://schemas.microsoft.com/office/powerpoint/2010/main" val="367572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4</a:t>
            </a:fld>
            <a:endParaRPr lang="tr-TR"/>
          </a:p>
        </p:txBody>
      </p:sp>
    </p:spTree>
    <p:extLst>
      <p:ext uri="{BB962C8B-B14F-4D97-AF65-F5344CB8AC3E}">
        <p14:creationId xmlns:p14="http://schemas.microsoft.com/office/powerpoint/2010/main" val="3223415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0822-19D5-86F8-5360-415912F9C85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AB02110-BD80-4CE6-E666-4A9DAA07476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34DF7CE-15FE-76BD-3F35-058ED3E07B41}"/>
              </a:ext>
            </a:extLst>
          </p:cNvPr>
          <p:cNvSpPr>
            <a:spLocks noGrp="1"/>
          </p:cNvSpPr>
          <p:nvPr>
            <p:ph type="body" idx="1"/>
          </p:nvPr>
        </p:nvSpPr>
        <p:spPr/>
        <p:txBody>
          <a:bodyPr/>
          <a:lstStyle/>
          <a:p>
            <a:endParaRPr lang="tr-TR" noProof="0" dirty="0"/>
          </a:p>
        </p:txBody>
      </p:sp>
      <p:sp>
        <p:nvSpPr>
          <p:cNvPr id="4" name="Slayt Numarası Yer Tutucusu 3">
            <a:extLst>
              <a:ext uri="{FF2B5EF4-FFF2-40B4-BE49-F238E27FC236}">
                <a16:creationId xmlns:a16="http://schemas.microsoft.com/office/drawing/2014/main" id="{26F20166-96CB-D12C-894D-908094BAE7B1}"/>
              </a:ext>
            </a:extLst>
          </p:cNvPr>
          <p:cNvSpPr>
            <a:spLocks noGrp="1"/>
          </p:cNvSpPr>
          <p:nvPr>
            <p:ph type="sldNum" sz="quarter" idx="5"/>
          </p:nvPr>
        </p:nvSpPr>
        <p:spPr/>
        <p:txBody>
          <a:bodyPr/>
          <a:lstStyle/>
          <a:p>
            <a:pPr rtl="0"/>
            <a:fld id="{D3F28A1F-3E69-47E5-AE93-E7F2155A242D}" type="slidenum">
              <a:rPr lang="tr-TR" smtClean="0"/>
              <a:t>5</a:t>
            </a:fld>
            <a:endParaRPr lang="tr-TR"/>
          </a:p>
        </p:txBody>
      </p:sp>
    </p:spTree>
    <p:extLst>
      <p:ext uri="{BB962C8B-B14F-4D97-AF65-F5344CB8AC3E}">
        <p14:creationId xmlns:p14="http://schemas.microsoft.com/office/powerpoint/2010/main" val="410025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6</a:t>
            </a:fld>
            <a:endParaRPr lang="tr-TR"/>
          </a:p>
        </p:txBody>
      </p:sp>
    </p:spTree>
    <p:extLst>
      <p:ext uri="{BB962C8B-B14F-4D97-AF65-F5344CB8AC3E}">
        <p14:creationId xmlns:p14="http://schemas.microsoft.com/office/powerpoint/2010/main" val="64911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7</a:t>
            </a:fld>
            <a:endParaRPr lang="tr-TR"/>
          </a:p>
        </p:txBody>
      </p:sp>
    </p:spTree>
    <p:extLst>
      <p:ext uri="{BB962C8B-B14F-4D97-AF65-F5344CB8AC3E}">
        <p14:creationId xmlns:p14="http://schemas.microsoft.com/office/powerpoint/2010/main" val="2091172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07EC5-9C80-3BCC-EF37-708CBFAE73B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39F48DE-F8DB-B80F-E2D0-500D9A6983B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04CDCA6-EFCA-C396-BFF5-80B750A875FA}"/>
              </a:ext>
            </a:extLst>
          </p:cNvPr>
          <p:cNvSpPr>
            <a:spLocks noGrp="1"/>
          </p:cNvSpPr>
          <p:nvPr>
            <p:ph type="body" idx="1"/>
          </p:nvPr>
        </p:nvSpPr>
        <p:spPr/>
        <p:txBody>
          <a:bodyPr/>
          <a:lstStyle/>
          <a:p>
            <a:endParaRPr lang="tr-TR" noProof="0" dirty="0"/>
          </a:p>
        </p:txBody>
      </p:sp>
      <p:sp>
        <p:nvSpPr>
          <p:cNvPr id="4" name="Slayt Numarası Yer Tutucusu 3">
            <a:extLst>
              <a:ext uri="{FF2B5EF4-FFF2-40B4-BE49-F238E27FC236}">
                <a16:creationId xmlns:a16="http://schemas.microsoft.com/office/drawing/2014/main" id="{A93823D1-42A6-9BF5-41A2-51BA20384FBA}"/>
              </a:ext>
            </a:extLst>
          </p:cNvPr>
          <p:cNvSpPr>
            <a:spLocks noGrp="1"/>
          </p:cNvSpPr>
          <p:nvPr>
            <p:ph type="sldNum" sz="quarter" idx="5"/>
          </p:nvPr>
        </p:nvSpPr>
        <p:spPr/>
        <p:txBody>
          <a:bodyPr/>
          <a:lstStyle/>
          <a:p>
            <a:pPr rtl="0"/>
            <a:fld id="{D3F28A1F-3E69-47E5-AE93-E7F2155A242D}" type="slidenum">
              <a:rPr lang="tr-TR" smtClean="0"/>
              <a:t>8</a:t>
            </a:fld>
            <a:endParaRPr lang="tr-TR"/>
          </a:p>
        </p:txBody>
      </p:sp>
    </p:spTree>
    <p:extLst>
      <p:ext uri="{BB962C8B-B14F-4D97-AF65-F5344CB8AC3E}">
        <p14:creationId xmlns:p14="http://schemas.microsoft.com/office/powerpoint/2010/main" val="1384513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9</a:t>
            </a:fld>
            <a:endParaRPr lang="tr-TR"/>
          </a:p>
        </p:txBody>
      </p:sp>
    </p:spTree>
    <p:extLst>
      <p:ext uri="{BB962C8B-B14F-4D97-AF65-F5344CB8AC3E}">
        <p14:creationId xmlns:p14="http://schemas.microsoft.com/office/powerpoint/2010/main" val="4122640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10</a:t>
            </a:fld>
            <a:endParaRPr lang="tr-TR"/>
          </a:p>
        </p:txBody>
      </p:sp>
    </p:spTree>
    <p:extLst>
      <p:ext uri="{BB962C8B-B14F-4D97-AF65-F5344CB8AC3E}">
        <p14:creationId xmlns:p14="http://schemas.microsoft.com/office/powerpoint/2010/main" val="4265422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D3F28A1F-3E69-47E5-AE93-E7F2155A242D}" type="slidenum">
              <a:rPr lang="tr-TR" smtClean="0"/>
              <a:t>11</a:t>
            </a:fld>
            <a:endParaRPr lang="tr-TR"/>
          </a:p>
        </p:txBody>
      </p:sp>
    </p:spTree>
    <p:extLst>
      <p:ext uri="{BB962C8B-B14F-4D97-AF65-F5344CB8AC3E}">
        <p14:creationId xmlns:p14="http://schemas.microsoft.com/office/powerpoint/2010/main" val="226877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sz="7200" spc="-300"/>
            </a:lvl1pPr>
          </a:lstStyle>
          <a:p>
            <a:pPr rtl="0"/>
            <a:r>
              <a:rPr lang="tr-TR" noProof="0"/>
              <a:t>Asıl başlık stilini düzenlemek için tıklayın</a:t>
            </a:r>
          </a:p>
        </p:txBody>
      </p:sp>
      <p:sp>
        <p:nvSpPr>
          <p:cNvPr id="4" name="Metin Yer Tutucusu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ANA METİN STİLLERİNİ DÜZENLEMEK İÇİN TIKLAYIN</a:t>
            </a:r>
          </a:p>
        </p:txBody>
      </p:sp>
      <p:cxnSp>
        <p:nvCxnSpPr>
          <p:cNvPr id="12" name="Düz Bağlayıcı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Dikdörtgen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Slayt Numarası Yer Tutucusu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1AB651-5612-4E6A-9B35-A555D082EC2F}"/>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Slayt Numarası Yer Tutucusu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rtlCol="0"/>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Slayt Numarası Yer Tutucusu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AF2623-2255-4BBA-9577-B3A3FD2AE8E8}"/>
              </a:ext>
            </a:extLst>
          </p:cNvPr>
          <p:cNvSpPr>
            <a:spLocks noGrp="1"/>
          </p:cNvSpPr>
          <p:nvPr>
            <p:ph type="title"/>
          </p:nvPr>
        </p:nvSpPr>
        <p:spPr/>
        <p:txBody>
          <a:bodyPr rtlCol="0"/>
          <a:lstStyle/>
          <a:p>
            <a:pPr rtl="0"/>
            <a:r>
              <a:rPr lang="tr-TR" noProof="0"/>
              <a:t>Asıl başlık stilini düzenlemek için tıklayın</a:t>
            </a:r>
          </a:p>
        </p:txBody>
      </p:sp>
      <p:sp>
        <p:nvSpPr>
          <p:cNvPr id="3" name="Slayt Numarası Yer Tutucusu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Slayt Numarası Yer Tutucusu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sim Yazı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rtlCol="0" anchor="b">
            <a:noAutofit/>
          </a:bodyPr>
          <a:lstStyle>
            <a:lvl1pPr>
              <a:lnSpc>
                <a:spcPct val="70000"/>
              </a:lnSpc>
              <a:defRPr sz="7200" spc="-300"/>
            </a:lvl1pPr>
          </a:lstStyle>
          <a:p>
            <a:pPr rtl="0"/>
            <a:r>
              <a:rPr lang="tr-TR" noProof="0"/>
              <a:t>Asıl başlık stilini düzenlemek için tıklayın</a:t>
            </a:r>
          </a:p>
        </p:txBody>
      </p:sp>
      <p:sp>
        <p:nvSpPr>
          <p:cNvPr id="4" name="Metin Yer Tutucusu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ANA METİN STİLLERİNİ DÜZENLEMEK İÇİN TIKLAYIN</a:t>
            </a:r>
          </a:p>
        </p:txBody>
      </p:sp>
      <p:cxnSp>
        <p:nvCxnSpPr>
          <p:cNvPr id="12" name="Düz Bağlayıcı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Dikdörtgen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Slayt Numarası Yer Tutucusu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
        <p:nvSpPr>
          <p:cNvPr id="8" name="Resim Yer Tutucusu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rtlCol="0"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Resminizi Buraya Ekleyin</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aşlık ve İçerik">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91AD08-4E28-4191-9B62-EAD61608E5CF}"/>
              </a:ext>
            </a:extLst>
          </p:cNvPr>
          <p:cNvSpPr>
            <a:spLocks noGrp="1"/>
          </p:cNvSpPr>
          <p:nvPr>
            <p:ph type="title"/>
          </p:nvPr>
        </p:nvSpPr>
        <p:spPr>
          <a:xfrm>
            <a:off x="838200" y="303300"/>
            <a:ext cx="6273800" cy="1449216"/>
          </a:xfrm>
          <a:solidFill>
            <a:schemeClr val="accent2">
              <a:lumMod val="50000"/>
            </a:schemeClr>
          </a:solidFill>
        </p:spPr>
        <p:txBody>
          <a:bodyPr tIns="108000" bIns="108000" rtlCol="0">
            <a:spAutoFit/>
          </a:bodyPr>
          <a:lstStyle>
            <a:lvl1pPr>
              <a:lnSpc>
                <a:spcPct val="100000"/>
              </a:lnSpc>
              <a:defRPr sz="40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Slayt Numarası Yer Tutucusu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aşlık ve İçerik Geniş">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91AD08-4E28-4191-9B62-EAD61608E5CF}"/>
              </a:ext>
            </a:extLst>
          </p:cNvPr>
          <p:cNvSpPr>
            <a:spLocks noGrp="1"/>
          </p:cNvSpPr>
          <p:nvPr>
            <p:ph type="title"/>
          </p:nvPr>
        </p:nvSpPr>
        <p:spPr>
          <a:xfrm>
            <a:off x="838200" y="303301"/>
            <a:ext cx="6273800" cy="1449216"/>
          </a:xfrm>
          <a:solidFill>
            <a:schemeClr val="accent2">
              <a:lumMod val="50000"/>
            </a:schemeClr>
          </a:solidFill>
        </p:spPr>
        <p:txBody>
          <a:bodyPr vert="horz" lIns="91440" tIns="108000" rIns="91440" bIns="108000" rtlCol="0" anchor="ctr">
            <a:spAutoFit/>
          </a:bodyPr>
          <a:lstStyle>
            <a:lvl1pPr>
              <a:defRPr lang="en-US" sz="4000"/>
            </a:lvl1pPr>
          </a:lstStyle>
          <a:p>
            <a:pPr lvl="0" rtl="0">
              <a:lnSpc>
                <a:spcPct val="100000"/>
              </a:lnSpc>
            </a:pPr>
            <a:r>
              <a:rPr lang="tr-TR" noProof="0"/>
              <a:t>Asıl başlık stilini düzenlemek için tıklayın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Slayt Numarası Yer Tutucusu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şlık ve İçerik Sağ">
    <p:spTree>
      <p:nvGrpSpPr>
        <p:cNvPr id="1" name=""/>
        <p:cNvGrpSpPr/>
        <p:nvPr/>
      </p:nvGrpSpPr>
      <p:grpSpPr>
        <a:xfrm>
          <a:off x="0" y="0"/>
          <a:ext cx="0" cy="0"/>
          <a:chOff x="0" y="0"/>
          <a:chExt cx="0" cy="0"/>
        </a:xfrm>
      </p:grpSpPr>
      <p:sp>
        <p:nvSpPr>
          <p:cNvPr id="7" name="Resim Yer Tutucusu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rtlCol="0"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Resminizi Buraya Ekleyin</a:t>
            </a:r>
          </a:p>
        </p:txBody>
      </p:sp>
      <p:sp>
        <p:nvSpPr>
          <p:cNvPr id="2" name="Başlık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303301"/>
            <a:ext cx="4695825" cy="1449216"/>
          </a:xfrm>
          <a:solidFill>
            <a:schemeClr val="accent2">
              <a:lumMod val="50000"/>
            </a:schemeClr>
          </a:solidFill>
        </p:spPr>
        <p:txBody>
          <a:bodyPr wrap="square" tIns="108000" bIns="108000" rtlCol="0">
            <a:spAutoFit/>
          </a:bodyPr>
          <a:lstStyle>
            <a:lvl1pPr>
              <a:lnSpc>
                <a:spcPct val="100000"/>
              </a:lnSpc>
              <a:defRPr sz="4000"/>
            </a:lvl1pPr>
          </a:lstStyle>
          <a:p>
            <a:pPr rtl="0"/>
            <a:r>
              <a:rPr lang="tr-TR" noProof="0"/>
              <a:t>Asıl başlık stilini düzenleyin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Slayt Numarası Yer Tutucusu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şlık ve İçerik - Yatay 1">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rtl="0"/>
            <a:r>
              <a:rPr lang="tr-TR" noProof="0"/>
              <a:t>Asıl başlık stilini düzenlemek için tıklayın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rtlCol="0" anchor="ctr">
            <a:normAutofit/>
          </a:bodyPr>
          <a:lstStyle>
            <a:lvl1pPr>
              <a:defRPr sz="2000"/>
            </a:lvl1pPr>
            <a:lvl2pPr>
              <a:defRPr sz="1800"/>
            </a:lvl2pPr>
            <a:lvl3pPr>
              <a:defRPr sz="1600"/>
            </a:lvl3pPr>
            <a:lvl4pPr>
              <a:defRPr sz="1400"/>
            </a:lvl4pPr>
            <a:lvl5pP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4" name="Slayt Numarası Yer Tutucusu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şlık ve İçerik - Yatay 2">
    <p:spTree>
      <p:nvGrpSpPr>
        <p:cNvPr id="1" name=""/>
        <p:cNvGrpSpPr/>
        <p:nvPr/>
      </p:nvGrpSpPr>
      <p:grpSpPr>
        <a:xfrm>
          <a:off x="0" y="0"/>
          <a:ext cx="0" cy="0"/>
          <a:chOff x="0" y="0"/>
          <a:chExt cx="0" cy="0"/>
        </a:xfrm>
      </p:grpSpPr>
      <p:sp>
        <p:nvSpPr>
          <p:cNvPr id="17" name="Başlık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rtlCol="0">
            <a:normAutofit/>
          </a:bodyPr>
          <a:lstStyle>
            <a:lvl1pPr>
              <a:lnSpc>
                <a:spcPct val="70000"/>
              </a:lnSpc>
              <a:defRPr sz="5200" spc="-15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rtlCol="0" anchor="ct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4" name="Slayt Numarası Yer Tutucusu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rtlCol="0"/>
          <a:lstStyle>
            <a:lvl1pPr>
              <a:defRPr>
                <a:solidFill>
                  <a:schemeClr val="tx1">
                    <a:lumMod val="85000"/>
                    <a:lumOff val="15000"/>
                  </a:schemeClr>
                </a:solidFill>
              </a:defRPr>
            </a:lvl1pPr>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şlık ve İçerik - Yatay 3">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
        <p:nvSpPr>
          <p:cNvPr id="5" name="İçerik Yer Tutucusu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Başlık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rtlCol="0" anchor="t">
            <a:spAutoFit/>
          </a:bodyPr>
          <a:lstStyle>
            <a:lvl1pPr>
              <a:lnSpc>
                <a:spcPct val="100000"/>
              </a:lnSpc>
              <a:defRPr sz="4000"/>
            </a:lvl1pPr>
          </a:lstStyle>
          <a:p>
            <a:pPr rtl="0"/>
            <a:r>
              <a:rPr lang="tr-TR" noProof="0"/>
              <a:t>Asıl başlık stilini düzenlemek için tıklayın</a:t>
            </a:r>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rtlCol="0" anchor="b"/>
          <a:lstStyle>
            <a:lvl1pPr>
              <a:defRPr sz="600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4" name="Slayt Numarası Yer Tutucusu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rtlCol="0"/>
          <a:lstStyle/>
          <a:p>
            <a:pPr rtl="0"/>
            <a:r>
              <a:rPr lang="tr-TR" noProof="0"/>
              <a:t>SAYFA </a:t>
            </a:r>
            <a:fld id="{4A9B5881-4007-4345-955A-79C2656F0C49}" type="slidenum">
              <a:rPr lang="tr-TR" noProof="0" smtClean="0"/>
              <a:pPr/>
              <a:t>‹#›</a:t>
            </a:fld>
            <a:endParaRPr lang="tr-TR" noProof="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Başlık Yer Tutucusu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Slayt Numarası Yer Tutucusu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pPr rtl="0"/>
            <a:r>
              <a:rPr lang="tr-TR" noProof="0"/>
              <a:t>SAYFA </a:t>
            </a:r>
            <a:fld id="{4A9B5881-4007-4345-955A-79C2656F0C49}" type="slidenum">
              <a:rPr lang="tr-TR" noProof="0" smtClean="0"/>
              <a:pPr/>
              <a:t>‹#›</a:t>
            </a:fld>
            <a:endParaRPr lang="tr-TR" noProof="0"/>
          </a:p>
        </p:txBody>
      </p:sp>
      <p:sp>
        <p:nvSpPr>
          <p:cNvPr id="7" name="Dikdörtgen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Dikdörtgen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xhere.com/es/photo/103450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www.community.aws/" TargetMode="External"/><Relationship Id="rId2" Type="http://schemas.openxmlformats.org/officeDocument/2006/relationships/hyperlink" Target="http://www.aws.training/"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557443"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blai.blog/2020/02/ubuntu-aws-rolling-kernel.html" TargetMode="Externa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6.xml"/><Relationship Id="rId1" Type="http://schemas.openxmlformats.org/officeDocument/2006/relationships/video" Target="https://www.youtube.com/embed/1hYXiYbXoZ8?feature=oembe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svgsilh.com/de/image/154544.html" TargetMode="External"/><Relationship Id="rId4" Type="http://schemas.openxmlformats.org/officeDocument/2006/relationships/diagramLayout" Target="../diagrams/layout3.xml"/><Relationship Id="rId9" Type="http://schemas.openxmlformats.org/officeDocument/2006/relationships/image" Target="../media/image20.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hedzr.com/devops/docker/about-docker-tags/"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hyperlink" Target="https://hedzr.com/devops/docker/about-docker-tags/"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image" Target="../media/image24.svg"/><Relationship Id="rId5" Type="http://schemas.openxmlformats.org/officeDocument/2006/relationships/diagramQuickStyle" Target="../diagrams/quickStyle4.xml"/><Relationship Id="rId10" Type="http://schemas.openxmlformats.org/officeDocument/2006/relationships/image" Target="../media/image23.png"/><Relationship Id="rId4" Type="http://schemas.openxmlformats.org/officeDocument/2006/relationships/diagramLayout" Target="../diagrams/layout4.xml"/><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10C5037-DA4A-44E2-A9FB-84B1498768A7}"/>
              </a:ext>
            </a:extLst>
          </p:cNvPr>
          <p:cNvSpPr>
            <a:spLocks noGrp="1"/>
          </p:cNvSpPr>
          <p:nvPr>
            <p:ph type="title"/>
          </p:nvPr>
        </p:nvSpPr>
        <p:spPr/>
        <p:txBody>
          <a:bodyPr rtlCol="0"/>
          <a:lstStyle/>
          <a:p>
            <a:pPr rtl="0">
              <a:lnSpc>
                <a:spcPct val="100000"/>
              </a:lnSpc>
            </a:pPr>
            <a:r>
              <a:rPr lang="tr-TR" dirty="0" err="1"/>
              <a:t>DevOps</a:t>
            </a:r>
            <a:r>
              <a:rPr lang="tr-TR" dirty="0"/>
              <a:t> Eğitimi </a:t>
            </a:r>
          </a:p>
        </p:txBody>
      </p:sp>
      <p:sp>
        <p:nvSpPr>
          <p:cNvPr id="6" name="Metin Yer Tutucusu 5">
            <a:extLst>
              <a:ext uri="{FF2B5EF4-FFF2-40B4-BE49-F238E27FC236}">
                <a16:creationId xmlns:a16="http://schemas.microsoft.com/office/drawing/2014/main" id="{1397C2DB-90F2-4971-AC44-7CDDF5A3B552}"/>
              </a:ext>
            </a:extLst>
          </p:cNvPr>
          <p:cNvSpPr>
            <a:spLocks noGrp="1"/>
          </p:cNvSpPr>
          <p:nvPr>
            <p:ph type="body" sz="half" idx="2"/>
          </p:nvPr>
        </p:nvSpPr>
        <p:spPr/>
        <p:txBody>
          <a:bodyPr rtlCol="0"/>
          <a:lstStyle/>
          <a:p>
            <a:pPr rtl="0"/>
            <a:r>
              <a:rPr lang="tr-TR" dirty="0"/>
              <a:t>Eğitimimize </a:t>
            </a:r>
            <a:r>
              <a:rPr lang="tr-TR" dirty="0" err="1"/>
              <a:t>Hoşgeldiniz</a:t>
            </a:r>
            <a:r>
              <a:rPr lang="tr-TR" dirty="0"/>
              <a:t>.</a:t>
            </a:r>
          </a:p>
        </p:txBody>
      </p:sp>
      <p:sp>
        <p:nvSpPr>
          <p:cNvPr id="15" name="Slayt Numarası Yer Tutucusu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rtlCol="0"/>
          <a:lstStyle/>
          <a:p>
            <a:pPr rtl="0"/>
            <a:r>
              <a:rPr lang="tr-TR"/>
              <a:t>SAYFA </a:t>
            </a:r>
            <a:fld id="{4A9B5881-4007-4345-955A-79C2656F0C49}" type="slidenum">
              <a:rPr lang="tr-TR" smtClean="0"/>
              <a:pPr/>
              <a:t>1</a:t>
            </a:fld>
            <a:endParaRPr lang="tr-TR"/>
          </a:p>
        </p:txBody>
      </p:sp>
      <p:pic>
        <p:nvPicPr>
          <p:cNvPr id="7" name="Resim Yer Tutucusu 6">
            <a:extLst>
              <a:ext uri="{FF2B5EF4-FFF2-40B4-BE49-F238E27FC236}">
                <a16:creationId xmlns:a16="http://schemas.microsoft.com/office/drawing/2014/main" id="{10228933-99AA-5D99-60A4-F8DE4341DC41}"/>
              </a:ext>
            </a:extLst>
          </p:cNvPr>
          <p:cNvPicPr>
            <a:picLocks noGrp="1" noChangeAspect="1"/>
          </p:cNvPicPr>
          <p:nvPr>
            <p:ph type="pic"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176" r="10176"/>
          <a:stretch>
            <a:fillRect/>
          </a:stretch>
        </p:blipFill>
        <p:spPr/>
      </p:pic>
    </p:spTree>
    <p:extLst>
      <p:ext uri="{BB962C8B-B14F-4D97-AF65-F5344CB8AC3E}">
        <p14:creationId xmlns:p14="http://schemas.microsoft.com/office/powerpoint/2010/main" val="11362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CDDC5365-EA36-45A8-8DBD-A6D8461EB21D}"/>
              </a:ext>
            </a:extLst>
          </p:cNvPr>
          <p:cNvSpPr>
            <a:spLocks noGrp="1"/>
          </p:cNvSpPr>
          <p:nvPr>
            <p:ph type="title"/>
          </p:nvPr>
        </p:nvSpPr>
        <p:spPr>
          <a:xfrm>
            <a:off x="6657974" y="359508"/>
            <a:ext cx="4695825" cy="833663"/>
          </a:xfrm>
        </p:spPr>
        <p:txBody>
          <a:bodyPr rtlCol="0"/>
          <a:lstStyle/>
          <a:p>
            <a:pPr rtl="0"/>
            <a:r>
              <a:rPr lang="tr-TR" dirty="0"/>
              <a:t>Linux </a:t>
            </a:r>
          </a:p>
        </p:txBody>
      </p:sp>
      <p:pic>
        <p:nvPicPr>
          <p:cNvPr id="6" name="İçerik Yer Tutucusu 5" descr="metin, ekran görüntüsü, daire, yazı tipi içeren bir resim&#10;&#10;Açıklama otomatik olarak oluşturuldu">
            <a:extLst>
              <a:ext uri="{FF2B5EF4-FFF2-40B4-BE49-F238E27FC236}">
                <a16:creationId xmlns:a16="http://schemas.microsoft.com/office/drawing/2014/main" id="{17F97A91-4187-784A-00BB-E386EE6532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7974" y="1795108"/>
            <a:ext cx="5359186" cy="3699566"/>
          </a:xfrm>
        </p:spPr>
      </p:pic>
      <p:sp>
        <p:nvSpPr>
          <p:cNvPr id="5" name="Slayt Numarası Yer Tutucusu 4">
            <a:extLst>
              <a:ext uri="{FF2B5EF4-FFF2-40B4-BE49-F238E27FC236}">
                <a16:creationId xmlns:a16="http://schemas.microsoft.com/office/drawing/2014/main" id="{B18C9971-C7D2-435E-9037-EB3D7CCAF12D}"/>
              </a:ext>
            </a:extLst>
          </p:cNvPr>
          <p:cNvSpPr>
            <a:spLocks noGrp="1"/>
          </p:cNvSpPr>
          <p:nvPr>
            <p:ph type="sldNum" sz="quarter" idx="10"/>
          </p:nvPr>
        </p:nvSpPr>
        <p:spPr>
          <a:xfrm>
            <a:off x="11353800" y="6361475"/>
            <a:ext cx="838200" cy="360000"/>
          </a:xfrm>
        </p:spPr>
        <p:txBody>
          <a:bodyPr rtlCol="0"/>
          <a:lstStyle/>
          <a:p>
            <a:pPr rtl="0"/>
            <a:r>
              <a:rPr lang="tr-TR"/>
              <a:t>SAYFA </a:t>
            </a:r>
            <a:fld id="{4A9B5881-4007-4345-955A-79C2656F0C49}" type="slidenum">
              <a:rPr lang="tr-TR" smtClean="0"/>
              <a:pPr rtl="0"/>
              <a:t>10</a:t>
            </a:fld>
            <a:endParaRPr lang="tr-TR" dirty="0"/>
          </a:p>
        </p:txBody>
      </p:sp>
      <p:sp>
        <p:nvSpPr>
          <p:cNvPr id="11" name="Dikdörtgen 10">
            <a:extLst>
              <a:ext uri="{FF2B5EF4-FFF2-40B4-BE49-F238E27FC236}">
                <a16:creationId xmlns:a16="http://schemas.microsoft.com/office/drawing/2014/main" id="{08D655AF-5DBD-4954-B607-48D1914FC7DE}"/>
              </a:ext>
              <a:ext uri="{C183D7F6-B498-43B3-948B-1728B52AA6E4}">
                <adec:decorative xmlns:adec="http://schemas.microsoft.com/office/drawing/2017/decorative" val="1"/>
              </a:ext>
            </a:extLst>
          </p:cNvPr>
          <p:cNvSpPr/>
          <p:nvPr/>
        </p:nvSpPr>
        <p:spPr>
          <a:xfrm>
            <a:off x="1145309" y="6557848"/>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Linux </a:t>
            </a:r>
          </a:p>
        </p:txBody>
      </p:sp>
      <p:sp>
        <p:nvSpPr>
          <p:cNvPr id="12" name="Dikdörtgen 11">
            <a:extLst>
              <a:ext uri="{FF2B5EF4-FFF2-40B4-BE49-F238E27FC236}">
                <a16:creationId xmlns:a16="http://schemas.microsoft.com/office/drawing/2014/main" id="{EAE7730F-1A0D-4B11-BA09-6A6CAA96FE12}"/>
              </a:ext>
              <a:ext uri="{C183D7F6-B498-43B3-948B-1728B52AA6E4}">
                <adec:decorative xmlns:adec="http://schemas.microsoft.com/office/drawing/2017/decorative" val="1"/>
              </a:ext>
            </a:extLst>
          </p:cNvPr>
          <p:cNvSpPr/>
          <p:nvPr/>
        </p:nvSpPr>
        <p:spPr>
          <a:xfrm>
            <a:off x="3697432" y="6557846"/>
            <a:ext cx="2552123" cy="163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Komutlar </a:t>
            </a:r>
          </a:p>
        </p:txBody>
      </p:sp>
      <p:sp>
        <p:nvSpPr>
          <p:cNvPr id="13" name="Dikdörtgen 12">
            <a:extLst>
              <a:ext uri="{FF2B5EF4-FFF2-40B4-BE49-F238E27FC236}">
                <a16:creationId xmlns:a16="http://schemas.microsoft.com/office/drawing/2014/main" id="{4EF60258-6D59-4423-83CC-D7AC9D79D5E5}"/>
              </a:ext>
              <a:ext uri="{C183D7F6-B498-43B3-948B-1728B52AA6E4}">
                <adec:decorative xmlns:adec="http://schemas.microsoft.com/office/drawing/2017/decorative" val="1"/>
              </a:ext>
            </a:extLst>
          </p:cNvPr>
          <p:cNvSpPr/>
          <p:nvPr/>
        </p:nvSpPr>
        <p:spPr>
          <a:xfrm>
            <a:off x="6249555" y="6361475"/>
            <a:ext cx="2552123" cy="360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Değerlendirme </a:t>
            </a:r>
          </a:p>
        </p:txBody>
      </p:sp>
      <p:sp>
        <p:nvSpPr>
          <p:cNvPr id="14" name="Dikdörtgen 13">
            <a:extLst>
              <a:ext uri="{FF2B5EF4-FFF2-40B4-BE49-F238E27FC236}">
                <a16:creationId xmlns:a16="http://schemas.microsoft.com/office/drawing/2014/main" id="{964627DB-2C83-4D9C-A498-D5BCC9A2B3B4}"/>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Sonuç</a:t>
            </a:r>
            <a:endParaRPr lang="tr-TR" sz="1200" dirty="0"/>
          </a:p>
        </p:txBody>
      </p:sp>
      <p:sp>
        <p:nvSpPr>
          <p:cNvPr id="16" name="İkizkenar Üçgen 15">
            <a:extLst>
              <a:ext uri="{FF2B5EF4-FFF2-40B4-BE49-F238E27FC236}">
                <a16:creationId xmlns:a16="http://schemas.microsoft.com/office/drawing/2014/main" id="{C2887229-F913-4F63-8EC5-03C72B9082F4}"/>
              </a:ext>
              <a:ext uri="{C183D7F6-B498-43B3-948B-1728B52AA6E4}">
                <adec:decorative xmlns:adec="http://schemas.microsoft.com/office/drawing/2017/decorative" val="1"/>
              </a:ext>
            </a:extLst>
          </p:cNvPr>
          <p:cNvSpPr/>
          <p:nvPr/>
        </p:nvSpPr>
        <p:spPr>
          <a:xfrm rot="10800000">
            <a:off x="7454193"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pic>
        <p:nvPicPr>
          <p:cNvPr id="9" name="Resim 8" descr="metin, ekran görüntüsü, yazı tipi, diyagram içeren bir resim&#10;&#10;Açıklama otomatik olarak oluşturuldu">
            <a:extLst>
              <a:ext uri="{FF2B5EF4-FFF2-40B4-BE49-F238E27FC236}">
                <a16:creationId xmlns:a16="http://schemas.microsoft.com/office/drawing/2014/main" id="{CF5374E9-6F29-7F08-3025-F3C3C5838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9" y="0"/>
            <a:ext cx="6628505" cy="6557846"/>
          </a:xfrm>
          <a:prstGeom prst="rect">
            <a:avLst/>
          </a:prstGeom>
        </p:spPr>
      </p:pic>
    </p:spTree>
    <p:extLst>
      <p:ext uri="{BB962C8B-B14F-4D97-AF65-F5344CB8AC3E}">
        <p14:creationId xmlns:p14="http://schemas.microsoft.com/office/powerpoint/2010/main" val="380384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58AE6-56F6-44E8-8BBF-23277B1773E4}"/>
              </a:ext>
            </a:extLst>
          </p:cNvPr>
          <p:cNvSpPr>
            <a:spLocks noGrp="1"/>
          </p:cNvSpPr>
          <p:nvPr>
            <p:ph type="title"/>
          </p:nvPr>
        </p:nvSpPr>
        <p:spPr/>
        <p:txBody>
          <a:bodyPr rtlCol="0"/>
          <a:lstStyle/>
          <a:p>
            <a:pPr rtl="0"/>
            <a:r>
              <a:rPr lang="tr-TR" dirty="0"/>
              <a:t>İlk Modül  Özeti</a:t>
            </a:r>
          </a:p>
        </p:txBody>
      </p:sp>
      <p:sp>
        <p:nvSpPr>
          <p:cNvPr id="4" name="İçerik Yer Tutucusu 3">
            <a:extLst>
              <a:ext uri="{FF2B5EF4-FFF2-40B4-BE49-F238E27FC236}">
                <a16:creationId xmlns:a16="http://schemas.microsoft.com/office/drawing/2014/main" id="{8B863B31-6429-468C-9624-0D0BBDBACA62}"/>
              </a:ext>
            </a:extLst>
          </p:cNvPr>
          <p:cNvSpPr>
            <a:spLocks noGrp="1"/>
          </p:cNvSpPr>
          <p:nvPr>
            <p:ph idx="1"/>
          </p:nvPr>
        </p:nvSpPr>
        <p:spPr/>
        <p:txBody>
          <a:bodyPr rtlCol="0">
            <a:normAutofit/>
          </a:bodyPr>
          <a:lstStyle/>
          <a:p>
            <a:pPr marL="0" indent="0" rtl="0">
              <a:buNone/>
            </a:pPr>
            <a:r>
              <a:rPr lang="tr-TR" dirty="0"/>
              <a:t>İşte bunları öğrendik</a:t>
            </a:r>
          </a:p>
          <a:p>
            <a:pPr rtl="0"/>
            <a:r>
              <a:rPr lang="tr-TR" sz="1800" b="1" dirty="0"/>
              <a:t>İlk yetenek: </a:t>
            </a:r>
            <a:br>
              <a:rPr lang="tr-TR" sz="1800" dirty="0"/>
            </a:br>
            <a:r>
              <a:rPr lang="tr-TR" sz="1800" dirty="0"/>
              <a:t>Linux Nedir ?</a:t>
            </a:r>
            <a:br>
              <a:rPr lang="tr-TR" sz="1800" dirty="0"/>
            </a:br>
            <a:r>
              <a:rPr lang="tr-TR" sz="1800" dirty="0"/>
              <a:t>Linux Dağıtımları </a:t>
            </a:r>
          </a:p>
          <a:p>
            <a:pPr rtl="0"/>
            <a:r>
              <a:rPr lang="tr-TR" sz="1800" dirty="0"/>
              <a:t>Kullanım Alanları</a:t>
            </a:r>
          </a:p>
          <a:p>
            <a:pPr rtl="0"/>
            <a:r>
              <a:rPr lang="tr-TR" sz="1800" b="1" dirty="0"/>
              <a:t>İkinci yetenek: </a:t>
            </a:r>
            <a:br>
              <a:rPr lang="tr-TR" sz="1800" dirty="0"/>
            </a:br>
            <a:r>
              <a:rPr lang="tr-TR" sz="1800" dirty="0" err="1"/>
              <a:t>TemelLinux</a:t>
            </a:r>
            <a:r>
              <a:rPr lang="tr-TR" sz="1800" dirty="0"/>
              <a:t> Komutlarını öğrendik.</a:t>
            </a:r>
            <a:br>
              <a:rPr lang="tr-TR" sz="1800" dirty="0"/>
            </a:br>
            <a:r>
              <a:rPr lang="tr-TR" sz="1800" dirty="0"/>
              <a:t>Kullanıcı Yönetimi ve Grup Yönetimi  </a:t>
            </a:r>
          </a:p>
          <a:p>
            <a:pPr rtl="0"/>
            <a:r>
              <a:rPr lang="tr-TR" sz="1800" b="1" dirty="0"/>
              <a:t>Üçüncü yetenek: </a:t>
            </a:r>
            <a:br>
              <a:rPr lang="tr-TR" sz="1800" dirty="0"/>
            </a:br>
            <a:r>
              <a:rPr lang="tr-TR" sz="1800" dirty="0"/>
              <a:t>Networking </a:t>
            </a:r>
            <a:br>
              <a:rPr lang="tr-TR" sz="1800" dirty="0"/>
            </a:br>
            <a:r>
              <a:rPr lang="tr-TR" sz="1800" dirty="0" err="1"/>
              <a:t>Archiving</a:t>
            </a:r>
            <a:r>
              <a:rPr lang="tr-TR" sz="1800" dirty="0"/>
              <a:t> </a:t>
            </a:r>
            <a:br>
              <a:rPr lang="tr-TR" sz="1800" dirty="0"/>
            </a:br>
            <a:endParaRPr lang="tr-TR" sz="1800" dirty="0"/>
          </a:p>
        </p:txBody>
      </p:sp>
      <p:sp>
        <p:nvSpPr>
          <p:cNvPr id="20" name="Slayt Numarası Yer Tutucusu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rtlCol="0"/>
          <a:lstStyle/>
          <a:p>
            <a:pPr rtl="0"/>
            <a:r>
              <a:rPr lang="tr-TR"/>
              <a:t>SAYFA </a:t>
            </a:r>
            <a:fld id="{4A9B5881-4007-4345-955A-79C2656F0C49}" type="slidenum">
              <a:rPr lang="tr-TR" smtClean="0"/>
              <a:pPr rtl="0"/>
              <a:t>11</a:t>
            </a:fld>
            <a:endParaRPr lang="tr-TR"/>
          </a:p>
        </p:txBody>
      </p:sp>
      <p:sp>
        <p:nvSpPr>
          <p:cNvPr id="5" name="Dikdörtgen 4">
            <a:extLst>
              <a:ext uri="{FF2B5EF4-FFF2-40B4-BE49-F238E27FC236}">
                <a16:creationId xmlns:a16="http://schemas.microsoft.com/office/drawing/2014/main" id="{093D1241-4F6B-4523-A0D3-68E3CDBC0F28}"/>
              </a:ext>
              <a:ext uri="{C183D7F6-B498-43B3-948B-1728B52AA6E4}">
                <adec:decorative xmlns:adec="http://schemas.microsoft.com/office/drawing/2017/decorative" val="1"/>
              </a:ext>
            </a:extLst>
          </p:cNvPr>
          <p:cNvSpPr/>
          <p:nvPr/>
        </p:nvSpPr>
        <p:spPr>
          <a:xfrm>
            <a:off x="1145309" y="6557848"/>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Birinci Yetenek</a:t>
            </a:r>
          </a:p>
        </p:txBody>
      </p:sp>
      <p:sp>
        <p:nvSpPr>
          <p:cNvPr id="6" name="Dikdörtgen 5">
            <a:extLst>
              <a:ext uri="{FF2B5EF4-FFF2-40B4-BE49-F238E27FC236}">
                <a16:creationId xmlns:a16="http://schemas.microsoft.com/office/drawing/2014/main" id="{C7BF8379-6FA4-47C8-A343-950346DD4931}"/>
              </a:ext>
              <a:ext uri="{C183D7F6-B498-43B3-948B-1728B52AA6E4}">
                <adec:decorative xmlns:adec="http://schemas.microsoft.com/office/drawing/2017/decorative" val="1"/>
              </a:ext>
            </a:extLst>
          </p:cNvPr>
          <p:cNvSpPr/>
          <p:nvPr/>
        </p:nvSpPr>
        <p:spPr>
          <a:xfrm>
            <a:off x="3697432" y="6557846"/>
            <a:ext cx="2552123" cy="163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İkinci Yetenek</a:t>
            </a:r>
          </a:p>
        </p:txBody>
      </p:sp>
      <p:sp>
        <p:nvSpPr>
          <p:cNvPr id="7" name="Dikdörtgen 6">
            <a:extLst>
              <a:ext uri="{FF2B5EF4-FFF2-40B4-BE49-F238E27FC236}">
                <a16:creationId xmlns:a16="http://schemas.microsoft.com/office/drawing/2014/main" id="{CD0DE557-B4FF-44B4-B945-B5B41DBDA39C}"/>
              </a:ext>
              <a:ext uri="{C183D7F6-B498-43B3-948B-1728B52AA6E4}">
                <adec:decorative xmlns:adec="http://schemas.microsoft.com/office/drawing/2017/decorative" val="1"/>
              </a:ext>
            </a:extLst>
          </p:cNvPr>
          <p:cNvSpPr/>
          <p:nvPr/>
        </p:nvSpPr>
        <p:spPr>
          <a:xfrm>
            <a:off x="6249555" y="6557845"/>
            <a:ext cx="2552123" cy="16363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Üçüncü Yetenek</a:t>
            </a:r>
          </a:p>
        </p:txBody>
      </p:sp>
      <p:sp>
        <p:nvSpPr>
          <p:cNvPr id="8" name="Dikdörtgen 7">
            <a:extLst>
              <a:ext uri="{FF2B5EF4-FFF2-40B4-BE49-F238E27FC236}">
                <a16:creationId xmlns:a16="http://schemas.microsoft.com/office/drawing/2014/main" id="{BB801CDE-088C-4A56-83CA-BF9F271065B0}"/>
              </a:ext>
              <a:ext uri="{C183D7F6-B498-43B3-948B-1728B52AA6E4}">
                <adec:decorative xmlns:adec="http://schemas.microsoft.com/office/drawing/2017/decorative" val="1"/>
              </a:ext>
            </a:extLst>
          </p:cNvPr>
          <p:cNvSpPr/>
          <p:nvPr/>
        </p:nvSpPr>
        <p:spPr>
          <a:xfrm>
            <a:off x="8801677" y="6361475"/>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a:t>Sonuç</a:t>
            </a:r>
          </a:p>
        </p:txBody>
      </p:sp>
      <p:sp>
        <p:nvSpPr>
          <p:cNvPr id="10" name="İkizkenar Üçgen 9">
            <a:extLst>
              <a:ext uri="{FF2B5EF4-FFF2-40B4-BE49-F238E27FC236}">
                <a16:creationId xmlns:a16="http://schemas.microsoft.com/office/drawing/2014/main" id="{792980D7-ED01-4955-83DB-59BA18C94FBA}"/>
              </a:ext>
              <a:ext uri="{C183D7F6-B498-43B3-948B-1728B52AA6E4}">
                <adec:decorative xmlns:adec="http://schemas.microsoft.com/office/drawing/2017/decorative" val="1"/>
              </a:ext>
            </a:extLst>
          </p:cNvPr>
          <p:cNvSpPr/>
          <p:nvPr/>
        </p:nvSpPr>
        <p:spPr>
          <a:xfrm rot="10800000">
            <a:off x="10006315"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Tree>
    <p:extLst>
      <p:ext uri="{BB962C8B-B14F-4D97-AF65-F5344CB8AC3E}">
        <p14:creationId xmlns:p14="http://schemas.microsoft.com/office/powerpoint/2010/main" val="613291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97E1E1-4658-9481-EA63-A58F2ACC0321}"/>
              </a:ext>
            </a:extLst>
          </p:cNvPr>
          <p:cNvSpPr>
            <a:spLocks noGrp="1"/>
          </p:cNvSpPr>
          <p:nvPr>
            <p:ph type="title"/>
          </p:nvPr>
        </p:nvSpPr>
        <p:spPr/>
        <p:txBody>
          <a:bodyPr/>
          <a:lstStyle/>
          <a:p>
            <a:r>
              <a:rPr lang="tr-TR" dirty="0" err="1"/>
              <a:t>Daemon</a:t>
            </a:r>
            <a:r>
              <a:rPr lang="tr-TR" dirty="0"/>
              <a:t> (Servis) Nedir? </a:t>
            </a:r>
          </a:p>
        </p:txBody>
      </p:sp>
      <p:sp>
        <p:nvSpPr>
          <p:cNvPr id="3" name="İçerik Yer Tutucusu 2">
            <a:extLst>
              <a:ext uri="{FF2B5EF4-FFF2-40B4-BE49-F238E27FC236}">
                <a16:creationId xmlns:a16="http://schemas.microsoft.com/office/drawing/2014/main" id="{8EE6EF4D-C6FB-B730-0BE1-897AE742C248}"/>
              </a:ext>
            </a:extLst>
          </p:cNvPr>
          <p:cNvSpPr>
            <a:spLocks noGrp="1"/>
          </p:cNvSpPr>
          <p:nvPr>
            <p:ph idx="1"/>
          </p:nvPr>
        </p:nvSpPr>
        <p:spPr/>
        <p:txBody>
          <a:bodyPr/>
          <a:lstStyle/>
          <a:p>
            <a:r>
              <a:rPr lang="tr-TR" dirty="0"/>
              <a:t>Linux’ta </a:t>
            </a:r>
            <a:r>
              <a:rPr lang="tr-TR" b="1" dirty="0" err="1"/>
              <a:t>daemon</a:t>
            </a:r>
            <a:r>
              <a:rPr lang="tr-TR" dirty="0"/>
              <a:t>, arka planda çalışan ve belirli görevleri yerine getiren bir süreçtir. </a:t>
            </a:r>
          </a:p>
          <a:p>
            <a:r>
              <a:rPr lang="tr-TR" dirty="0"/>
              <a:t>Örneğin:</a:t>
            </a:r>
          </a:p>
          <a:p>
            <a:pPr>
              <a:buFont typeface="Arial" panose="020B0604020202020204" pitchFamily="34" charset="0"/>
              <a:buChar char="•"/>
            </a:pPr>
            <a:r>
              <a:rPr lang="tr-TR" b="1" dirty="0" err="1"/>
              <a:t>sshd</a:t>
            </a:r>
            <a:r>
              <a:rPr lang="tr-TR" dirty="0"/>
              <a:t> → SSH bağlantılarını yöneten </a:t>
            </a:r>
            <a:r>
              <a:rPr lang="tr-TR" dirty="0" err="1"/>
              <a:t>daemon</a:t>
            </a:r>
            <a:endParaRPr lang="tr-TR" dirty="0"/>
          </a:p>
          <a:p>
            <a:pPr>
              <a:buFont typeface="Arial" panose="020B0604020202020204" pitchFamily="34" charset="0"/>
              <a:buChar char="•"/>
            </a:pPr>
            <a:r>
              <a:rPr lang="tr-TR" b="1" dirty="0" err="1"/>
              <a:t>cron</a:t>
            </a:r>
            <a:r>
              <a:rPr lang="tr-TR" dirty="0"/>
              <a:t> → Zamanlanmış görevleri çalıştıran </a:t>
            </a:r>
            <a:r>
              <a:rPr lang="tr-TR" dirty="0" err="1"/>
              <a:t>daemon</a:t>
            </a:r>
            <a:r>
              <a:rPr lang="tr-TR" dirty="0"/>
              <a:t> - </a:t>
            </a:r>
            <a:r>
              <a:rPr lang="tr-TR" dirty="0" err="1"/>
              <a:t>crond</a:t>
            </a:r>
            <a:endParaRPr lang="tr-TR" dirty="0"/>
          </a:p>
          <a:p>
            <a:pPr>
              <a:buFont typeface="Arial" panose="020B0604020202020204" pitchFamily="34" charset="0"/>
              <a:buChar char="•"/>
            </a:pPr>
            <a:r>
              <a:rPr lang="tr-TR" b="1" dirty="0" err="1"/>
              <a:t>nginx</a:t>
            </a:r>
            <a:r>
              <a:rPr lang="tr-TR" b="1" dirty="0"/>
              <a:t>/</a:t>
            </a:r>
            <a:r>
              <a:rPr lang="tr-TR" b="1" dirty="0" err="1"/>
              <a:t>apache</a:t>
            </a:r>
            <a:r>
              <a:rPr lang="tr-TR" dirty="0"/>
              <a:t> → Web sunucuları</a:t>
            </a:r>
          </a:p>
          <a:p>
            <a:r>
              <a:rPr lang="tr-TR" dirty="0" err="1"/>
              <a:t>Daemon’lar</a:t>
            </a:r>
            <a:r>
              <a:rPr lang="tr-TR" dirty="0"/>
              <a:t> genellikle sistem açılışında otomatik başlar ve bir terminale bağlı olmadan çalışır.</a:t>
            </a:r>
          </a:p>
          <a:p>
            <a:endParaRPr lang="tr-TR" dirty="0"/>
          </a:p>
        </p:txBody>
      </p:sp>
      <p:sp>
        <p:nvSpPr>
          <p:cNvPr id="4" name="Slayt Numarası Yer Tutucusu 3">
            <a:extLst>
              <a:ext uri="{FF2B5EF4-FFF2-40B4-BE49-F238E27FC236}">
                <a16:creationId xmlns:a16="http://schemas.microsoft.com/office/drawing/2014/main" id="{F2B2E55B-B61C-CD88-8DF4-1289586B0D9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12</a:t>
            </a:fld>
            <a:endParaRPr lang="tr-TR" noProof="0"/>
          </a:p>
        </p:txBody>
      </p:sp>
    </p:spTree>
    <p:extLst>
      <p:ext uri="{BB962C8B-B14F-4D97-AF65-F5344CB8AC3E}">
        <p14:creationId xmlns:p14="http://schemas.microsoft.com/office/powerpoint/2010/main" val="19808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0A3420-C6C4-611C-6C8F-41FEEB68B712}"/>
              </a:ext>
            </a:extLst>
          </p:cNvPr>
          <p:cNvSpPr>
            <a:spLocks noGrp="1"/>
          </p:cNvSpPr>
          <p:nvPr>
            <p:ph type="title"/>
          </p:nvPr>
        </p:nvSpPr>
        <p:spPr/>
        <p:txBody>
          <a:bodyPr/>
          <a:lstStyle/>
          <a:p>
            <a:r>
              <a:rPr lang="tr-TR" dirty="0" err="1"/>
              <a:t>Daemon</a:t>
            </a:r>
            <a:r>
              <a:rPr lang="tr-TR" dirty="0"/>
              <a:t> Nedir?</a:t>
            </a:r>
          </a:p>
        </p:txBody>
      </p:sp>
      <p:sp>
        <p:nvSpPr>
          <p:cNvPr id="3" name="İçerik Yer Tutucusu 2">
            <a:extLst>
              <a:ext uri="{FF2B5EF4-FFF2-40B4-BE49-F238E27FC236}">
                <a16:creationId xmlns:a16="http://schemas.microsoft.com/office/drawing/2014/main" id="{257B27F1-BAFF-339B-ECDF-4CD032824205}"/>
              </a:ext>
            </a:extLst>
          </p:cNvPr>
          <p:cNvSpPr>
            <a:spLocks noGrp="1"/>
          </p:cNvSpPr>
          <p:nvPr>
            <p:ph idx="1"/>
          </p:nvPr>
        </p:nvSpPr>
        <p:spPr/>
        <p:txBody>
          <a:bodyPr/>
          <a:lstStyle/>
          <a:p>
            <a:r>
              <a:rPr lang="tr-TR" b="1" dirty="0" err="1"/>
              <a:t>Daemon</a:t>
            </a:r>
            <a:r>
              <a:rPr lang="tr-TR" b="1" dirty="0"/>
              <a:t> Özellikleri</a:t>
            </a:r>
          </a:p>
          <a:p>
            <a:pPr>
              <a:buFont typeface="Arial" panose="020B0604020202020204" pitchFamily="34" charset="0"/>
              <a:buChar char="•"/>
            </a:pPr>
            <a:r>
              <a:rPr lang="tr-TR" dirty="0"/>
              <a:t>Terminal oturumuna bağlı değildir.</a:t>
            </a:r>
          </a:p>
          <a:p>
            <a:pPr>
              <a:buFont typeface="Arial" panose="020B0604020202020204" pitchFamily="34" charset="0"/>
              <a:buChar char="•"/>
            </a:pPr>
            <a:r>
              <a:rPr lang="tr-TR" dirty="0"/>
              <a:t>Belirli bir PID (</a:t>
            </a:r>
            <a:r>
              <a:rPr lang="tr-TR" dirty="0" err="1"/>
              <a:t>Process</a:t>
            </a:r>
            <a:r>
              <a:rPr lang="tr-TR" dirty="0"/>
              <a:t> ID) ile çalışır.</a:t>
            </a:r>
          </a:p>
          <a:p>
            <a:pPr>
              <a:buFont typeface="Arial" panose="020B0604020202020204" pitchFamily="34" charset="0"/>
              <a:buChar char="•"/>
            </a:pPr>
            <a:r>
              <a:rPr lang="tr-TR" dirty="0"/>
              <a:t>Arka planda sürekli veya belirli zamanlarda çalışır.</a:t>
            </a:r>
          </a:p>
          <a:p>
            <a:pPr>
              <a:buFont typeface="Arial" panose="020B0604020202020204" pitchFamily="34" charset="0"/>
              <a:buChar char="•"/>
            </a:pPr>
            <a:r>
              <a:rPr lang="tr-TR" dirty="0"/>
              <a:t>Sistem servis yöneticileri (</a:t>
            </a:r>
            <a:r>
              <a:rPr lang="tr-TR" dirty="0" err="1"/>
              <a:t>Systemd</a:t>
            </a:r>
            <a:r>
              <a:rPr lang="tr-TR" dirty="0"/>
              <a:t>, </a:t>
            </a:r>
            <a:r>
              <a:rPr lang="tr-TR" dirty="0" err="1"/>
              <a:t>Upstart</a:t>
            </a:r>
            <a:r>
              <a:rPr lang="tr-TR" dirty="0"/>
              <a:t>, </a:t>
            </a:r>
            <a:r>
              <a:rPr lang="tr-TR" dirty="0" err="1"/>
              <a:t>SysVinit</a:t>
            </a:r>
            <a:r>
              <a:rPr lang="tr-TR" dirty="0"/>
              <a:t>) tarafından kontrol edilir.</a:t>
            </a:r>
          </a:p>
          <a:p>
            <a:pPr>
              <a:buFont typeface="Arial" panose="020B0604020202020204" pitchFamily="34" charset="0"/>
              <a:buChar char="•"/>
            </a:pPr>
            <a:endParaRPr lang="tr-TR" dirty="0"/>
          </a:p>
          <a:p>
            <a:pPr>
              <a:buFont typeface="Arial" panose="020B0604020202020204" pitchFamily="34" charset="0"/>
              <a:buChar char="•"/>
            </a:pPr>
            <a:r>
              <a:rPr lang="tr-TR" dirty="0" err="1"/>
              <a:t>Ps</a:t>
            </a:r>
            <a:r>
              <a:rPr lang="tr-TR" dirty="0"/>
              <a:t> </a:t>
            </a:r>
            <a:r>
              <a:rPr lang="tr-TR" dirty="0" err="1"/>
              <a:t>aux</a:t>
            </a:r>
            <a:r>
              <a:rPr lang="tr-TR" dirty="0"/>
              <a:t> | </a:t>
            </a:r>
            <a:r>
              <a:rPr lang="tr-TR" dirty="0" err="1"/>
              <a:t>grep</a:t>
            </a:r>
            <a:r>
              <a:rPr lang="tr-TR" dirty="0"/>
              <a:t> </a:t>
            </a:r>
            <a:r>
              <a:rPr lang="tr-TR" dirty="0" err="1"/>
              <a:t>daemon</a:t>
            </a:r>
            <a:r>
              <a:rPr lang="tr-TR" dirty="0"/>
              <a:t> komutu ile olan </a:t>
            </a:r>
            <a:r>
              <a:rPr lang="tr-TR" dirty="0" err="1"/>
              <a:t>daemonları</a:t>
            </a:r>
            <a:r>
              <a:rPr lang="tr-TR" dirty="0"/>
              <a:t> görebiliriz. </a:t>
            </a:r>
          </a:p>
          <a:p>
            <a:pPr>
              <a:buFont typeface="Arial" panose="020B0604020202020204" pitchFamily="34" charset="0"/>
              <a:buChar char="•"/>
            </a:pPr>
            <a:r>
              <a:rPr lang="tr-TR" dirty="0"/>
              <a:t>Bir </a:t>
            </a:r>
            <a:r>
              <a:rPr lang="tr-TR" dirty="0" err="1"/>
              <a:t>daemon</a:t>
            </a:r>
            <a:r>
              <a:rPr lang="tr-TR" dirty="0"/>
              <a:t>(servis) durumunu görmek istersek ‘</a:t>
            </a:r>
            <a:r>
              <a:rPr lang="tr-TR" dirty="0" err="1"/>
              <a:t>systemctl</a:t>
            </a:r>
            <a:r>
              <a:rPr lang="tr-TR" dirty="0"/>
              <a:t>’ komutunu kullanmamız gerekir. </a:t>
            </a:r>
          </a:p>
          <a:p>
            <a:pPr>
              <a:buFont typeface="Arial" panose="020B0604020202020204" pitchFamily="34" charset="0"/>
              <a:buChar char="•"/>
            </a:pPr>
            <a:r>
              <a:rPr lang="tr-TR" dirty="0" err="1"/>
              <a:t>Örn</a:t>
            </a:r>
            <a:r>
              <a:rPr lang="tr-TR" dirty="0"/>
              <a:t> : </a:t>
            </a:r>
            <a:r>
              <a:rPr lang="tr-TR" dirty="0" err="1"/>
              <a:t>systemctl</a:t>
            </a:r>
            <a:r>
              <a:rPr lang="tr-TR" dirty="0"/>
              <a:t> </a:t>
            </a:r>
            <a:r>
              <a:rPr lang="tr-TR" dirty="0" err="1"/>
              <a:t>status</a:t>
            </a:r>
            <a:r>
              <a:rPr lang="tr-TR" dirty="0"/>
              <a:t> </a:t>
            </a:r>
            <a:r>
              <a:rPr lang="tr-TR" dirty="0" err="1"/>
              <a:t>ssh</a:t>
            </a:r>
            <a:r>
              <a:rPr lang="tr-TR" dirty="0"/>
              <a:t> </a:t>
            </a:r>
          </a:p>
          <a:p>
            <a:pPr>
              <a:buFont typeface="Arial" panose="020B0604020202020204" pitchFamily="34" charset="0"/>
              <a:buChar char="•"/>
            </a:pPr>
            <a:r>
              <a:rPr lang="tr-TR" dirty="0"/>
              <a:t>Şimdi canlı ortamımızda oluşturulan </a:t>
            </a:r>
            <a:r>
              <a:rPr lang="tr-TR" dirty="0" err="1"/>
              <a:t>daemonu</a:t>
            </a:r>
            <a:r>
              <a:rPr lang="tr-TR" dirty="0"/>
              <a:t> görelim. </a:t>
            </a:r>
          </a:p>
          <a:p>
            <a:endParaRPr lang="tr-TR" dirty="0"/>
          </a:p>
        </p:txBody>
      </p:sp>
      <p:sp>
        <p:nvSpPr>
          <p:cNvPr id="4" name="Slayt Numarası Yer Tutucusu 3">
            <a:extLst>
              <a:ext uri="{FF2B5EF4-FFF2-40B4-BE49-F238E27FC236}">
                <a16:creationId xmlns:a16="http://schemas.microsoft.com/office/drawing/2014/main" id="{0CD4143F-2C7A-6800-8091-9FC772381A08}"/>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13</a:t>
            </a:fld>
            <a:endParaRPr lang="tr-TR" noProof="0"/>
          </a:p>
        </p:txBody>
      </p:sp>
    </p:spTree>
    <p:extLst>
      <p:ext uri="{BB962C8B-B14F-4D97-AF65-F5344CB8AC3E}">
        <p14:creationId xmlns:p14="http://schemas.microsoft.com/office/powerpoint/2010/main" val="210181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020F9C-F870-C407-1E15-EB3439A91CF3}"/>
              </a:ext>
            </a:extLst>
          </p:cNvPr>
          <p:cNvSpPr>
            <a:spLocks noGrp="1"/>
          </p:cNvSpPr>
          <p:nvPr>
            <p:ph type="title"/>
          </p:nvPr>
        </p:nvSpPr>
        <p:spPr/>
        <p:txBody>
          <a:bodyPr/>
          <a:lstStyle/>
          <a:p>
            <a:r>
              <a:rPr lang="tr-TR" dirty="0" err="1"/>
              <a:t>Date</a:t>
            </a:r>
            <a:r>
              <a:rPr lang="tr-TR" dirty="0"/>
              <a:t> &amp; Time</a:t>
            </a:r>
            <a:br>
              <a:rPr lang="tr-TR" dirty="0"/>
            </a:br>
            <a:r>
              <a:rPr lang="tr-TR" dirty="0" err="1"/>
              <a:t>Configuration</a:t>
            </a:r>
            <a:r>
              <a:rPr lang="tr-TR" dirty="0"/>
              <a:t>  </a:t>
            </a:r>
          </a:p>
        </p:txBody>
      </p:sp>
      <p:sp>
        <p:nvSpPr>
          <p:cNvPr id="3" name="İçerik Yer Tutucusu 2">
            <a:extLst>
              <a:ext uri="{FF2B5EF4-FFF2-40B4-BE49-F238E27FC236}">
                <a16:creationId xmlns:a16="http://schemas.microsoft.com/office/drawing/2014/main" id="{82E2EEDE-3E89-81D6-1EDB-2BF34DF834B7}"/>
              </a:ext>
            </a:extLst>
          </p:cNvPr>
          <p:cNvSpPr>
            <a:spLocks noGrp="1"/>
          </p:cNvSpPr>
          <p:nvPr>
            <p:ph idx="1"/>
          </p:nvPr>
        </p:nvSpPr>
        <p:spPr/>
        <p:txBody>
          <a:bodyPr/>
          <a:lstStyle/>
          <a:p>
            <a:r>
              <a:rPr lang="tr-TR" dirty="0"/>
              <a:t>Linux üzerinde sunucunuzu kişisel kullanım veya herhangi bir iş (Web </a:t>
            </a:r>
            <a:r>
              <a:rPr lang="tr-TR" dirty="0" err="1"/>
              <a:t>Server,CRM</a:t>
            </a:r>
            <a:r>
              <a:rPr lang="tr-TR" dirty="0"/>
              <a:t> , FTP </a:t>
            </a:r>
            <a:r>
              <a:rPr lang="tr-TR" dirty="0" err="1"/>
              <a:t>etc</a:t>
            </a:r>
            <a:r>
              <a:rPr lang="tr-TR" dirty="0"/>
              <a:t>.) amaçlı kullanıyorsanız, mutlaka bulunduğunuz zaman dilimine ayarlamanız gerekir. </a:t>
            </a:r>
          </a:p>
          <a:p>
            <a:r>
              <a:rPr lang="tr-TR" dirty="0"/>
              <a:t>Aksi durumda karşıdaki sunucularla zaman uyuşmazlığı yaşanabilir ve veri akışında problem yaşayabilirsiniz. </a:t>
            </a:r>
          </a:p>
          <a:p>
            <a:r>
              <a:rPr lang="tr-TR" dirty="0"/>
              <a:t>Aynı zamanda , bir e-ticaret trafiğiniz için sipariş saatlerinin farkları operasyonunuzu ciddi ölçüde etkileyebilecektir. </a:t>
            </a:r>
          </a:p>
          <a:p>
            <a:r>
              <a:rPr lang="tr-TR" dirty="0"/>
              <a:t>Standart olarak kurulan bir sunucu UTC (</a:t>
            </a:r>
            <a:r>
              <a:rPr lang="tr-TR" dirty="0" err="1"/>
              <a:t>Coordinated</a:t>
            </a:r>
            <a:r>
              <a:rPr lang="tr-TR" dirty="0"/>
              <a:t> Universal Time) yani Eşgüdümlü Evrensel Saat ile çalışır. </a:t>
            </a:r>
            <a:br>
              <a:rPr lang="tr-TR" dirty="0"/>
            </a:br>
            <a:r>
              <a:rPr lang="tr-TR" dirty="0"/>
              <a:t>Çünkü sunucu konumsal olarak nerede / kim tarafından hangi zaman diliminde çalışacağına dair bir bilgi alamaz. Eğer bir NTP sunucusu belirtilmemişseniz UTC olarak çalışır. </a:t>
            </a:r>
          </a:p>
          <a:p>
            <a:r>
              <a:rPr lang="tr-TR" dirty="0"/>
              <a:t>Sunucudaki saati </a:t>
            </a:r>
            <a:r>
              <a:rPr lang="tr-TR" dirty="0" err="1"/>
              <a:t>date</a:t>
            </a:r>
            <a:r>
              <a:rPr lang="tr-TR" dirty="0"/>
              <a:t> komutu ile görmeniz mümkündür. </a:t>
            </a:r>
          </a:p>
          <a:p>
            <a:r>
              <a:rPr lang="tr-TR" dirty="0"/>
              <a:t>Zaman dilimini manuel ayarlayacağımız gibi Time </a:t>
            </a:r>
            <a:r>
              <a:rPr lang="tr-TR" dirty="0" err="1"/>
              <a:t>Zone</a:t>
            </a:r>
            <a:r>
              <a:rPr lang="tr-TR" dirty="0"/>
              <a:t> seçimi yaparak bu şekilde güncellemek de mümkündür. </a:t>
            </a:r>
          </a:p>
          <a:p>
            <a:endParaRPr lang="tr-TR" dirty="0"/>
          </a:p>
        </p:txBody>
      </p:sp>
      <p:sp>
        <p:nvSpPr>
          <p:cNvPr id="4" name="Slayt Numarası Yer Tutucusu 3">
            <a:extLst>
              <a:ext uri="{FF2B5EF4-FFF2-40B4-BE49-F238E27FC236}">
                <a16:creationId xmlns:a16="http://schemas.microsoft.com/office/drawing/2014/main" id="{AF699825-8714-E805-1130-02DE839050A8}"/>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14</a:t>
            </a:fld>
            <a:endParaRPr lang="tr-TR" noProof="0"/>
          </a:p>
        </p:txBody>
      </p:sp>
    </p:spTree>
    <p:extLst>
      <p:ext uri="{BB962C8B-B14F-4D97-AF65-F5344CB8AC3E}">
        <p14:creationId xmlns:p14="http://schemas.microsoft.com/office/powerpoint/2010/main" val="102692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A60B53-E85D-BBC5-DDF7-53285B6B125C}"/>
              </a:ext>
            </a:extLst>
          </p:cNvPr>
          <p:cNvSpPr>
            <a:spLocks noGrp="1"/>
          </p:cNvSpPr>
          <p:nvPr>
            <p:ph type="title"/>
          </p:nvPr>
        </p:nvSpPr>
        <p:spPr/>
        <p:txBody>
          <a:bodyPr/>
          <a:lstStyle/>
          <a:p>
            <a:r>
              <a:rPr lang="tr-TR" dirty="0"/>
              <a:t>Networking </a:t>
            </a:r>
          </a:p>
        </p:txBody>
      </p:sp>
      <p:sp>
        <p:nvSpPr>
          <p:cNvPr id="3" name="İçerik Yer Tutucusu 2">
            <a:extLst>
              <a:ext uri="{FF2B5EF4-FFF2-40B4-BE49-F238E27FC236}">
                <a16:creationId xmlns:a16="http://schemas.microsoft.com/office/drawing/2014/main" id="{EFBD961F-6F51-F894-D892-2D6E563FAE50}"/>
              </a:ext>
            </a:extLst>
          </p:cNvPr>
          <p:cNvSpPr>
            <a:spLocks noGrp="1"/>
          </p:cNvSpPr>
          <p:nvPr>
            <p:ph idx="1"/>
          </p:nvPr>
        </p:nvSpPr>
        <p:spPr/>
        <p:txBody>
          <a:bodyPr/>
          <a:lstStyle/>
          <a:p>
            <a:r>
              <a:rPr lang="tr-TR" dirty="0"/>
              <a:t>Linux sunucularda </a:t>
            </a:r>
            <a:r>
              <a:rPr lang="tr-TR" dirty="0" err="1"/>
              <a:t>networking</a:t>
            </a:r>
            <a:r>
              <a:rPr lang="tr-TR" dirty="0"/>
              <a:t> konusu oldukça önemlidir. Ethernet kartı , DNS , </a:t>
            </a:r>
            <a:r>
              <a:rPr lang="tr-TR" dirty="0" err="1"/>
              <a:t>vNIC</a:t>
            </a:r>
            <a:r>
              <a:rPr lang="tr-TR" dirty="0"/>
              <a:t> , Wireless NIC , DHCP gibi network topolojinize bağlı olarak ilgili konfigürasyonlar değişebilmektedir. </a:t>
            </a:r>
          </a:p>
          <a:p>
            <a:r>
              <a:rPr lang="tr-TR" dirty="0"/>
              <a:t>Linux üzerinde </a:t>
            </a:r>
            <a:r>
              <a:rPr lang="tr-TR" dirty="0" err="1"/>
              <a:t>interface</a:t>
            </a:r>
            <a:r>
              <a:rPr lang="tr-TR" dirty="0"/>
              <a:t> ayarları dışında bakabileceğiniz ayarlar arasında routing konfigürasyonları , </a:t>
            </a:r>
            <a:r>
              <a:rPr lang="tr-TR" dirty="0" err="1"/>
              <a:t>custom</a:t>
            </a:r>
            <a:r>
              <a:rPr lang="tr-TR" dirty="0"/>
              <a:t> routingler mümkündür. </a:t>
            </a:r>
          </a:p>
          <a:p>
            <a:r>
              <a:rPr lang="tr-TR" dirty="0"/>
              <a:t>Öncelikle , mevcuttaki </a:t>
            </a:r>
            <a:r>
              <a:rPr lang="tr-TR" dirty="0" err="1"/>
              <a:t>interfacelerimizi</a:t>
            </a:r>
            <a:r>
              <a:rPr lang="tr-TR" dirty="0"/>
              <a:t> görelim </a:t>
            </a:r>
          </a:p>
          <a:p>
            <a:endParaRPr lang="tr-TR" dirty="0"/>
          </a:p>
        </p:txBody>
      </p:sp>
      <p:sp>
        <p:nvSpPr>
          <p:cNvPr id="4" name="Slayt Numarası Yer Tutucusu 3">
            <a:extLst>
              <a:ext uri="{FF2B5EF4-FFF2-40B4-BE49-F238E27FC236}">
                <a16:creationId xmlns:a16="http://schemas.microsoft.com/office/drawing/2014/main" id="{DAAB8974-C3EC-193B-F1E2-5E8CBA58411F}"/>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15</a:t>
            </a:fld>
            <a:endParaRPr lang="tr-TR" noProof="0"/>
          </a:p>
        </p:txBody>
      </p:sp>
    </p:spTree>
    <p:extLst>
      <p:ext uri="{BB962C8B-B14F-4D97-AF65-F5344CB8AC3E}">
        <p14:creationId xmlns:p14="http://schemas.microsoft.com/office/powerpoint/2010/main" val="3309543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3FEF2E-FCAD-ED23-E130-A2272642F627}"/>
              </a:ext>
            </a:extLst>
          </p:cNvPr>
          <p:cNvSpPr>
            <a:spLocks noGrp="1"/>
          </p:cNvSpPr>
          <p:nvPr>
            <p:ph type="title"/>
          </p:nvPr>
        </p:nvSpPr>
        <p:spPr/>
        <p:txBody>
          <a:bodyPr/>
          <a:lstStyle/>
          <a:p>
            <a:r>
              <a:rPr lang="tr-TR" dirty="0" err="1"/>
              <a:t>Module</a:t>
            </a:r>
            <a:r>
              <a:rPr lang="tr-TR" dirty="0"/>
              <a:t> 2 : AWS </a:t>
            </a:r>
          </a:p>
        </p:txBody>
      </p:sp>
      <p:sp>
        <p:nvSpPr>
          <p:cNvPr id="3" name="İçerik Yer Tutucusu 2">
            <a:extLst>
              <a:ext uri="{FF2B5EF4-FFF2-40B4-BE49-F238E27FC236}">
                <a16:creationId xmlns:a16="http://schemas.microsoft.com/office/drawing/2014/main" id="{62952307-5BF3-C3C6-4687-C8FD87E55C06}"/>
              </a:ext>
            </a:extLst>
          </p:cNvPr>
          <p:cNvSpPr>
            <a:spLocks noGrp="1"/>
          </p:cNvSpPr>
          <p:nvPr>
            <p:ph idx="1"/>
          </p:nvPr>
        </p:nvSpPr>
        <p:spPr/>
        <p:txBody>
          <a:bodyPr/>
          <a:lstStyle/>
          <a:p>
            <a:r>
              <a:rPr lang="tr-TR" dirty="0" err="1"/>
              <a:t>What</a:t>
            </a:r>
            <a:r>
              <a:rPr lang="tr-TR" dirty="0"/>
              <a:t> </a:t>
            </a:r>
            <a:r>
              <a:rPr lang="tr-TR" dirty="0" err="1"/>
              <a:t>are</a:t>
            </a:r>
            <a:r>
              <a:rPr lang="tr-TR" dirty="0"/>
              <a:t> AWS </a:t>
            </a:r>
            <a:r>
              <a:rPr lang="tr-TR" dirty="0" err="1"/>
              <a:t>Pre</a:t>
            </a:r>
            <a:r>
              <a:rPr lang="tr-TR" dirty="0"/>
              <a:t> </a:t>
            </a:r>
            <a:r>
              <a:rPr lang="tr-TR" dirty="0" err="1"/>
              <a:t>Requisites</a:t>
            </a:r>
            <a:r>
              <a:rPr lang="tr-TR" dirty="0"/>
              <a:t>, </a:t>
            </a:r>
            <a:r>
              <a:rPr lang="tr-TR" dirty="0" err="1"/>
              <a:t>and</a:t>
            </a:r>
            <a:r>
              <a:rPr lang="tr-TR" dirty="0"/>
              <a:t> </a:t>
            </a:r>
            <a:r>
              <a:rPr lang="tr-TR" dirty="0" err="1"/>
              <a:t>Strategy</a:t>
            </a:r>
            <a:r>
              <a:rPr lang="tr-TR" dirty="0"/>
              <a:t> of </a:t>
            </a:r>
            <a:r>
              <a:rPr lang="tr-TR" dirty="0" err="1"/>
              <a:t>Success</a:t>
            </a:r>
            <a:r>
              <a:rPr lang="tr-TR" dirty="0"/>
              <a:t>?</a:t>
            </a:r>
          </a:p>
          <a:p>
            <a:r>
              <a:rPr lang="tr-TR" dirty="0" err="1"/>
              <a:t>AWSCertification</a:t>
            </a:r>
            <a:r>
              <a:rPr lang="tr-TR" dirty="0"/>
              <a:t> </a:t>
            </a:r>
            <a:r>
              <a:rPr lang="tr-TR" dirty="0" err="1"/>
              <a:t>Tracks</a:t>
            </a:r>
            <a:r>
              <a:rPr lang="tr-TR" dirty="0"/>
              <a:t>. </a:t>
            </a:r>
            <a:r>
              <a:rPr lang="tr-TR" dirty="0" err="1"/>
              <a:t>What</a:t>
            </a:r>
            <a:r>
              <a:rPr lang="tr-TR" dirty="0"/>
              <a:t> is Cloud Computing, Cloud</a:t>
            </a:r>
          </a:p>
          <a:p>
            <a:r>
              <a:rPr lang="tr-TR" dirty="0"/>
              <a:t>Computing </a:t>
            </a:r>
            <a:r>
              <a:rPr lang="tr-TR" dirty="0" err="1"/>
              <a:t>Models</a:t>
            </a:r>
            <a:r>
              <a:rPr lang="tr-TR" dirty="0"/>
              <a:t> (IAAS, PAAS, </a:t>
            </a:r>
            <a:r>
              <a:rPr lang="tr-TR" dirty="0" err="1"/>
              <a:t>and</a:t>
            </a:r>
            <a:r>
              <a:rPr lang="tr-TR" dirty="0"/>
              <a:t> SAAS)? </a:t>
            </a:r>
          </a:p>
          <a:p>
            <a:r>
              <a:rPr lang="tr-TR" dirty="0" err="1"/>
              <a:t>Types</a:t>
            </a:r>
            <a:r>
              <a:rPr lang="tr-TR" dirty="0"/>
              <a:t> of </a:t>
            </a:r>
            <a:r>
              <a:rPr lang="tr-TR" dirty="0" err="1"/>
              <a:t>Clouds</a:t>
            </a:r>
            <a:r>
              <a:rPr lang="tr-TR" dirty="0"/>
              <a:t>. (</a:t>
            </a:r>
            <a:r>
              <a:rPr lang="tr-TR" dirty="0" err="1"/>
              <a:t>Private</a:t>
            </a:r>
            <a:r>
              <a:rPr lang="tr-TR" dirty="0"/>
              <a:t>, </a:t>
            </a:r>
            <a:r>
              <a:rPr lang="tr-TR" dirty="0" err="1"/>
              <a:t>Public</a:t>
            </a:r>
            <a:r>
              <a:rPr lang="tr-TR" dirty="0"/>
              <a:t>, </a:t>
            </a:r>
            <a:r>
              <a:rPr lang="tr-TR" dirty="0" err="1"/>
              <a:t>Hybrid</a:t>
            </a:r>
            <a:r>
              <a:rPr lang="tr-TR" dirty="0"/>
              <a:t>) </a:t>
            </a:r>
            <a:r>
              <a:rPr lang="tr-TR" dirty="0" err="1"/>
              <a:t>Understanding</a:t>
            </a:r>
            <a:endParaRPr lang="tr-TR" dirty="0"/>
          </a:p>
          <a:p>
            <a:r>
              <a:rPr lang="tr-TR" dirty="0"/>
              <a:t>AWS Global </a:t>
            </a:r>
            <a:r>
              <a:rPr lang="tr-TR" dirty="0" err="1"/>
              <a:t>infrastructure</a:t>
            </a:r>
            <a:r>
              <a:rPr lang="tr-TR" dirty="0"/>
              <a:t>. </a:t>
            </a:r>
            <a:r>
              <a:rPr lang="tr-TR" dirty="0" err="1"/>
              <a:t>Regions</a:t>
            </a:r>
            <a:r>
              <a:rPr lang="tr-TR" dirty="0"/>
              <a:t>, </a:t>
            </a:r>
            <a:r>
              <a:rPr lang="tr-TR" dirty="0" err="1"/>
              <a:t>Availability</a:t>
            </a:r>
            <a:r>
              <a:rPr lang="tr-TR" dirty="0"/>
              <a:t> </a:t>
            </a:r>
            <a:r>
              <a:rPr lang="tr-TR" dirty="0" err="1"/>
              <a:t>Zones</a:t>
            </a:r>
            <a:endParaRPr lang="tr-TR" dirty="0"/>
          </a:p>
        </p:txBody>
      </p:sp>
      <p:sp>
        <p:nvSpPr>
          <p:cNvPr id="4" name="Slayt Numarası Yer Tutucusu 3">
            <a:extLst>
              <a:ext uri="{FF2B5EF4-FFF2-40B4-BE49-F238E27FC236}">
                <a16:creationId xmlns:a16="http://schemas.microsoft.com/office/drawing/2014/main" id="{443E8E12-C7AA-35B7-D8E4-ACAD5DED10DF}"/>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16</a:t>
            </a:fld>
            <a:endParaRPr lang="tr-TR" noProof="0"/>
          </a:p>
        </p:txBody>
      </p:sp>
    </p:spTree>
    <p:extLst>
      <p:ext uri="{BB962C8B-B14F-4D97-AF65-F5344CB8AC3E}">
        <p14:creationId xmlns:p14="http://schemas.microsoft.com/office/powerpoint/2010/main" val="1573933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F78072-92B2-A1A0-6D83-740DE694B5BA}"/>
              </a:ext>
            </a:extLst>
          </p:cNvPr>
          <p:cNvSpPr>
            <a:spLocks noGrp="1"/>
          </p:cNvSpPr>
          <p:nvPr>
            <p:ph type="title"/>
          </p:nvPr>
        </p:nvSpPr>
        <p:spPr/>
        <p:txBody>
          <a:bodyPr/>
          <a:lstStyle/>
          <a:p>
            <a:r>
              <a:rPr lang="tr-TR" dirty="0" err="1"/>
              <a:t>Strategy</a:t>
            </a:r>
            <a:r>
              <a:rPr lang="tr-TR" dirty="0"/>
              <a:t> of </a:t>
            </a:r>
            <a:r>
              <a:rPr lang="tr-TR" dirty="0" err="1"/>
              <a:t>Success</a:t>
            </a:r>
            <a:r>
              <a:rPr lang="tr-TR" dirty="0"/>
              <a:t> </a:t>
            </a:r>
          </a:p>
        </p:txBody>
      </p:sp>
      <p:sp>
        <p:nvSpPr>
          <p:cNvPr id="3" name="İçerik Yer Tutucusu 2">
            <a:extLst>
              <a:ext uri="{FF2B5EF4-FFF2-40B4-BE49-F238E27FC236}">
                <a16:creationId xmlns:a16="http://schemas.microsoft.com/office/drawing/2014/main" id="{CE59BACC-C2F6-60C3-5207-C363C2817567}"/>
              </a:ext>
            </a:extLst>
          </p:cNvPr>
          <p:cNvSpPr>
            <a:spLocks noGrp="1"/>
          </p:cNvSpPr>
          <p:nvPr>
            <p:ph idx="1"/>
          </p:nvPr>
        </p:nvSpPr>
        <p:spPr>
          <a:xfrm>
            <a:off x="4705350" y="365125"/>
            <a:ext cx="6648448" cy="4362740"/>
          </a:xfrm>
        </p:spPr>
        <p:txBody>
          <a:bodyPr/>
          <a:lstStyle/>
          <a:p>
            <a:r>
              <a:rPr lang="tr-TR" dirty="0" err="1"/>
              <a:t>AWS’de</a:t>
            </a:r>
            <a:r>
              <a:rPr lang="tr-TR" dirty="0"/>
              <a:t> başarılı olabilmek için şu adımları takip etmek önemlidir:</a:t>
            </a:r>
          </a:p>
          <a:p>
            <a:r>
              <a:rPr lang="tr-TR" dirty="0"/>
              <a:t>🔹 </a:t>
            </a:r>
            <a:r>
              <a:rPr lang="tr-TR" b="1" dirty="0"/>
              <a:t>Temelleri Öğrenin:</a:t>
            </a:r>
            <a:r>
              <a:rPr lang="tr-TR" dirty="0"/>
              <a:t> </a:t>
            </a:r>
            <a:r>
              <a:rPr lang="tr-TR" dirty="0" err="1"/>
              <a:t>AWS’nin</a:t>
            </a:r>
            <a:r>
              <a:rPr lang="tr-TR" dirty="0"/>
              <a:t> temel servislerini ve kullanım alanlarını anlayın.</a:t>
            </a:r>
            <a:br>
              <a:rPr lang="tr-TR" dirty="0"/>
            </a:br>
            <a:r>
              <a:rPr lang="tr-TR" dirty="0"/>
              <a:t>🔹 </a:t>
            </a:r>
            <a:r>
              <a:rPr lang="tr-TR" b="1" dirty="0"/>
              <a:t>Uygulamalı Deneyim Kazanın:</a:t>
            </a:r>
            <a:r>
              <a:rPr lang="tr-TR" dirty="0"/>
              <a:t> AWS </a:t>
            </a:r>
            <a:r>
              <a:rPr lang="tr-TR" dirty="0" err="1"/>
              <a:t>Free</a:t>
            </a:r>
            <a:r>
              <a:rPr lang="tr-TR" dirty="0"/>
              <a:t> </a:t>
            </a:r>
            <a:r>
              <a:rPr lang="tr-TR" dirty="0" err="1"/>
              <a:t>Tier</a:t>
            </a:r>
            <a:r>
              <a:rPr lang="tr-TR" dirty="0"/>
              <a:t> (Ücretsiz Katman) ile pratik yapın.</a:t>
            </a:r>
            <a:br>
              <a:rPr lang="tr-TR" dirty="0"/>
            </a:br>
            <a:r>
              <a:rPr lang="tr-TR" dirty="0"/>
              <a:t>🔹 </a:t>
            </a:r>
            <a:r>
              <a:rPr lang="tr-TR" b="1" dirty="0"/>
              <a:t>Sertifikalara Odaklanın:</a:t>
            </a:r>
            <a:r>
              <a:rPr lang="tr-TR" dirty="0"/>
              <a:t> </a:t>
            </a:r>
            <a:r>
              <a:rPr lang="tr-TR" dirty="0" err="1"/>
              <a:t>AWS’nin</a:t>
            </a:r>
            <a:r>
              <a:rPr lang="tr-TR" dirty="0"/>
              <a:t> sunduğu sertifikasyon yollarına göre çalışın.</a:t>
            </a:r>
            <a:br>
              <a:rPr lang="tr-TR" dirty="0"/>
            </a:br>
            <a:r>
              <a:rPr lang="tr-TR" dirty="0"/>
              <a:t>🔹 </a:t>
            </a:r>
            <a:r>
              <a:rPr lang="tr-TR" b="1" dirty="0"/>
              <a:t>Gerçek Senaryolar Üzerinde Çalışın:</a:t>
            </a:r>
            <a:r>
              <a:rPr lang="tr-TR" dirty="0"/>
              <a:t> İş dünyasında kullanılan AWS mimarilerini inceleyin.</a:t>
            </a:r>
            <a:br>
              <a:rPr lang="tr-TR" dirty="0"/>
            </a:br>
            <a:r>
              <a:rPr lang="tr-TR" dirty="0"/>
              <a:t>🔹 </a:t>
            </a:r>
            <a:r>
              <a:rPr lang="tr-TR" b="1" dirty="0"/>
              <a:t>Topluluğa Katılın:</a:t>
            </a:r>
            <a:r>
              <a:rPr lang="tr-TR" dirty="0"/>
              <a:t> AWS forumları, YouTube kanalları, </a:t>
            </a:r>
            <a:r>
              <a:rPr lang="tr-TR" dirty="0" err="1"/>
              <a:t>meetup</a:t>
            </a:r>
            <a:r>
              <a:rPr lang="tr-TR" dirty="0"/>
              <a:t> grupları ve AWS </a:t>
            </a:r>
            <a:r>
              <a:rPr lang="tr-TR" dirty="0" err="1"/>
              <a:t>Discord</a:t>
            </a:r>
            <a:r>
              <a:rPr lang="tr-TR" dirty="0"/>
              <a:t> topluluklarında aktif olun.</a:t>
            </a:r>
          </a:p>
        </p:txBody>
      </p:sp>
      <p:sp>
        <p:nvSpPr>
          <p:cNvPr id="4" name="Slayt Numarası Yer Tutucusu 3">
            <a:extLst>
              <a:ext uri="{FF2B5EF4-FFF2-40B4-BE49-F238E27FC236}">
                <a16:creationId xmlns:a16="http://schemas.microsoft.com/office/drawing/2014/main" id="{009C98C8-0F1C-A969-D3DA-5CDF8BEDE017}"/>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17</a:t>
            </a:fld>
            <a:endParaRPr lang="tr-TR" noProof="0"/>
          </a:p>
        </p:txBody>
      </p:sp>
      <p:sp>
        <p:nvSpPr>
          <p:cNvPr id="6" name="Metin kutusu 5">
            <a:extLst>
              <a:ext uri="{FF2B5EF4-FFF2-40B4-BE49-F238E27FC236}">
                <a16:creationId xmlns:a16="http://schemas.microsoft.com/office/drawing/2014/main" id="{5BE748CB-09D6-209C-A20F-571855195896}"/>
              </a:ext>
            </a:extLst>
          </p:cNvPr>
          <p:cNvSpPr txBox="1"/>
          <p:nvPr/>
        </p:nvSpPr>
        <p:spPr>
          <a:xfrm>
            <a:off x="4842164" y="4727865"/>
            <a:ext cx="6826827" cy="1200329"/>
          </a:xfrm>
          <a:prstGeom prst="rect">
            <a:avLst/>
          </a:prstGeom>
          <a:noFill/>
        </p:spPr>
        <p:txBody>
          <a:bodyPr wrap="square" rtlCol="0">
            <a:spAutoFit/>
          </a:bodyPr>
          <a:lstStyle/>
          <a:p>
            <a:pPr algn="r"/>
            <a:r>
              <a:rPr lang="tr-TR" b="1" dirty="0">
                <a:solidFill>
                  <a:srgbClr val="002060"/>
                </a:solidFill>
                <a:highlight>
                  <a:srgbClr val="FFFF00"/>
                </a:highlight>
              </a:rPr>
              <a:t>Faydalı Linkler</a:t>
            </a:r>
            <a:r>
              <a:rPr lang="tr-TR" dirty="0">
                <a:solidFill>
                  <a:srgbClr val="002060"/>
                </a:solidFill>
                <a:highlight>
                  <a:srgbClr val="FFFF00"/>
                </a:highlight>
              </a:rPr>
              <a:t>: </a:t>
            </a:r>
            <a:br>
              <a:rPr lang="tr-TR" dirty="0">
                <a:solidFill>
                  <a:srgbClr val="002060"/>
                </a:solidFill>
                <a:highlight>
                  <a:srgbClr val="FFFF00"/>
                </a:highlight>
              </a:rPr>
            </a:br>
            <a:r>
              <a:rPr lang="tr-TR" dirty="0">
                <a:solidFill>
                  <a:srgbClr val="002060"/>
                </a:solidFill>
                <a:highlight>
                  <a:srgbClr val="FFFF00"/>
                </a:highlight>
                <a:hlinkClick r:id="rId2">
                  <a:extLst>
                    <a:ext uri="{A12FA001-AC4F-418D-AE19-62706E023703}">
                      <ahyp:hlinkClr xmlns:ahyp="http://schemas.microsoft.com/office/drawing/2018/hyperlinkcolor" val="tx"/>
                    </a:ext>
                  </a:extLst>
                </a:hlinkClick>
              </a:rPr>
              <a:t>www.aws.training</a:t>
            </a:r>
            <a:r>
              <a:rPr lang="tr-TR" dirty="0">
                <a:solidFill>
                  <a:srgbClr val="002060"/>
                </a:solidFill>
                <a:highlight>
                  <a:srgbClr val="FFFF00"/>
                </a:highlight>
              </a:rPr>
              <a:t> </a:t>
            </a:r>
            <a:br>
              <a:rPr lang="tr-TR" dirty="0">
                <a:solidFill>
                  <a:srgbClr val="002060"/>
                </a:solidFill>
                <a:highlight>
                  <a:srgbClr val="FFFF00"/>
                </a:highlight>
              </a:rPr>
            </a:br>
            <a:r>
              <a:rPr lang="tr-TR" dirty="0">
                <a:solidFill>
                  <a:srgbClr val="002060"/>
                </a:solidFill>
                <a:highlight>
                  <a:srgbClr val="FFFF00"/>
                </a:highlight>
                <a:hlinkClick r:id="rId3">
                  <a:extLst>
                    <a:ext uri="{A12FA001-AC4F-418D-AE19-62706E023703}">
                      <ahyp:hlinkClr xmlns:ahyp="http://schemas.microsoft.com/office/drawing/2018/hyperlinkcolor" val="tx"/>
                    </a:ext>
                  </a:extLst>
                </a:hlinkClick>
              </a:rPr>
              <a:t>www.community.aws</a:t>
            </a:r>
            <a:r>
              <a:rPr lang="tr-TR" dirty="0">
                <a:solidFill>
                  <a:srgbClr val="002060"/>
                </a:solidFill>
                <a:highlight>
                  <a:srgbClr val="FFFF00"/>
                </a:highlight>
              </a:rPr>
              <a:t> </a:t>
            </a:r>
            <a:br>
              <a:rPr lang="tr-TR" dirty="0">
                <a:solidFill>
                  <a:srgbClr val="002060"/>
                </a:solidFill>
                <a:highlight>
                  <a:srgbClr val="FFFF00"/>
                </a:highlight>
              </a:rPr>
            </a:br>
            <a:r>
              <a:rPr lang="tr-TR" dirty="0">
                <a:solidFill>
                  <a:srgbClr val="002060"/>
                </a:solidFill>
                <a:highlight>
                  <a:srgbClr val="FFFF00"/>
                </a:highlight>
              </a:rPr>
              <a:t>https://aws.amazon.com/blogs</a:t>
            </a:r>
            <a:r>
              <a:rPr lang="tr-TR" dirty="0">
                <a:solidFill>
                  <a:schemeClr val="bg1"/>
                </a:solidFill>
                <a:highlight>
                  <a:srgbClr val="FFFF00"/>
                </a:highlight>
              </a:rPr>
              <a:t>/</a:t>
            </a:r>
          </a:p>
        </p:txBody>
      </p:sp>
    </p:spTree>
    <p:extLst>
      <p:ext uri="{BB962C8B-B14F-4D97-AF65-F5344CB8AC3E}">
        <p14:creationId xmlns:p14="http://schemas.microsoft.com/office/powerpoint/2010/main" val="23753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E62996-FF2E-1C49-E00A-4C7CAE05C3A6}"/>
              </a:ext>
            </a:extLst>
          </p:cNvPr>
          <p:cNvSpPr>
            <a:spLocks noGrp="1"/>
          </p:cNvSpPr>
          <p:nvPr>
            <p:ph type="title"/>
          </p:nvPr>
        </p:nvSpPr>
        <p:spPr/>
        <p:txBody>
          <a:bodyPr/>
          <a:lstStyle/>
          <a:p>
            <a:r>
              <a:rPr lang="tr-TR" dirty="0"/>
              <a:t>AWS </a:t>
            </a:r>
            <a:r>
              <a:rPr lang="tr-TR" dirty="0" err="1"/>
              <a:t>Certification</a:t>
            </a:r>
            <a:r>
              <a:rPr lang="tr-TR" dirty="0"/>
              <a:t> </a:t>
            </a:r>
            <a:r>
              <a:rPr lang="tr-TR" dirty="0" err="1"/>
              <a:t>Path</a:t>
            </a:r>
            <a:r>
              <a:rPr lang="tr-TR" dirty="0"/>
              <a:t> </a:t>
            </a:r>
          </a:p>
        </p:txBody>
      </p:sp>
      <p:pic>
        <p:nvPicPr>
          <p:cNvPr id="6" name="İçerik Yer Tutucusu 5">
            <a:extLst>
              <a:ext uri="{FF2B5EF4-FFF2-40B4-BE49-F238E27FC236}">
                <a16:creationId xmlns:a16="http://schemas.microsoft.com/office/drawing/2014/main" id="{6F7AD7C7-A789-39ED-C833-E24875C75290}"/>
              </a:ext>
            </a:extLst>
          </p:cNvPr>
          <p:cNvPicPr>
            <a:picLocks noGrp="1" noChangeAspect="1"/>
          </p:cNvPicPr>
          <p:nvPr>
            <p:ph idx="1"/>
          </p:nvPr>
        </p:nvPicPr>
        <p:blipFill>
          <a:blip r:embed="rId2"/>
          <a:stretch>
            <a:fillRect/>
          </a:stretch>
        </p:blipFill>
        <p:spPr>
          <a:xfrm>
            <a:off x="4705350" y="470611"/>
            <a:ext cx="6648450" cy="3155394"/>
          </a:xfrm>
        </p:spPr>
      </p:pic>
      <p:sp>
        <p:nvSpPr>
          <p:cNvPr id="4" name="Slayt Numarası Yer Tutucusu 3">
            <a:extLst>
              <a:ext uri="{FF2B5EF4-FFF2-40B4-BE49-F238E27FC236}">
                <a16:creationId xmlns:a16="http://schemas.microsoft.com/office/drawing/2014/main" id="{E3C72D2D-03AC-808B-748A-F07012600E03}"/>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18</a:t>
            </a:fld>
            <a:endParaRPr lang="tr-TR" noProof="0"/>
          </a:p>
        </p:txBody>
      </p:sp>
      <p:sp>
        <p:nvSpPr>
          <p:cNvPr id="8" name="Metin kutusu 7">
            <a:extLst>
              <a:ext uri="{FF2B5EF4-FFF2-40B4-BE49-F238E27FC236}">
                <a16:creationId xmlns:a16="http://schemas.microsoft.com/office/drawing/2014/main" id="{92AE3DDC-D546-FF06-FE3E-D8A0E42F60BB}"/>
              </a:ext>
            </a:extLst>
          </p:cNvPr>
          <p:cNvSpPr txBox="1"/>
          <p:nvPr/>
        </p:nvSpPr>
        <p:spPr>
          <a:xfrm>
            <a:off x="4821382" y="3990109"/>
            <a:ext cx="5631873" cy="1477328"/>
          </a:xfrm>
          <a:prstGeom prst="rect">
            <a:avLst/>
          </a:prstGeom>
          <a:noFill/>
        </p:spPr>
        <p:txBody>
          <a:bodyPr wrap="square" rtlCol="0">
            <a:spAutoFit/>
          </a:bodyPr>
          <a:lstStyle/>
          <a:p>
            <a:r>
              <a:rPr lang="tr-TR" dirty="0">
                <a:solidFill>
                  <a:schemeClr val="bg1"/>
                </a:solidFill>
              </a:rPr>
              <a:t>AWS Sertifikasyon yolunda bilinmesi gerekenler</a:t>
            </a:r>
          </a:p>
          <a:p>
            <a:r>
              <a:rPr lang="tr-TR" dirty="0">
                <a:solidFill>
                  <a:schemeClr val="bg1"/>
                </a:solidFill>
              </a:rPr>
              <a:t>Sınav şartları </a:t>
            </a:r>
            <a:br>
              <a:rPr lang="tr-TR" dirty="0">
                <a:solidFill>
                  <a:schemeClr val="bg1"/>
                </a:solidFill>
              </a:rPr>
            </a:br>
            <a:r>
              <a:rPr lang="tr-TR" dirty="0">
                <a:solidFill>
                  <a:schemeClr val="bg1"/>
                </a:solidFill>
              </a:rPr>
              <a:t>Sertifikasyon Ücretleri </a:t>
            </a:r>
          </a:p>
          <a:p>
            <a:r>
              <a:rPr lang="tr-TR" dirty="0">
                <a:solidFill>
                  <a:schemeClr val="bg1"/>
                </a:solidFill>
              </a:rPr>
              <a:t>Sertifika Ne Kadar Geçerli?</a:t>
            </a:r>
            <a:br>
              <a:rPr lang="tr-TR" dirty="0">
                <a:solidFill>
                  <a:schemeClr val="bg1"/>
                </a:solidFill>
              </a:rPr>
            </a:br>
            <a:r>
              <a:rPr lang="tr-TR" dirty="0">
                <a:solidFill>
                  <a:schemeClr val="bg1"/>
                </a:solidFill>
              </a:rPr>
              <a:t>Sınava Nasıl Girebiliriz ? </a:t>
            </a:r>
            <a:endParaRPr lang="tr-TR" dirty="0"/>
          </a:p>
        </p:txBody>
      </p:sp>
    </p:spTree>
    <p:extLst>
      <p:ext uri="{BB962C8B-B14F-4D97-AF65-F5344CB8AC3E}">
        <p14:creationId xmlns:p14="http://schemas.microsoft.com/office/powerpoint/2010/main" val="130482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27637A-F8D6-DB82-1980-EABAA2E196D9}"/>
              </a:ext>
            </a:extLst>
          </p:cNvPr>
          <p:cNvSpPr>
            <a:spLocks noGrp="1"/>
          </p:cNvSpPr>
          <p:nvPr>
            <p:ph type="title"/>
          </p:nvPr>
        </p:nvSpPr>
        <p:spPr/>
        <p:txBody>
          <a:bodyPr/>
          <a:lstStyle/>
          <a:p>
            <a:r>
              <a:rPr lang="tr-TR" dirty="0" err="1"/>
              <a:t>Subnetting</a:t>
            </a:r>
            <a:r>
              <a:rPr lang="tr-TR" dirty="0"/>
              <a:t> / </a:t>
            </a:r>
            <a:r>
              <a:rPr lang="tr-TR" dirty="0" err="1"/>
              <a:t>Segmentation</a:t>
            </a:r>
            <a:r>
              <a:rPr lang="tr-TR" dirty="0"/>
              <a:t> of Networks </a:t>
            </a:r>
          </a:p>
        </p:txBody>
      </p:sp>
      <p:sp>
        <p:nvSpPr>
          <p:cNvPr id="3" name="İçerik Yer Tutucusu 2">
            <a:extLst>
              <a:ext uri="{FF2B5EF4-FFF2-40B4-BE49-F238E27FC236}">
                <a16:creationId xmlns:a16="http://schemas.microsoft.com/office/drawing/2014/main" id="{91BDCFFF-5C8C-26A4-EC06-70858DCE2D54}"/>
              </a:ext>
            </a:extLst>
          </p:cNvPr>
          <p:cNvSpPr>
            <a:spLocks noGrp="1"/>
          </p:cNvSpPr>
          <p:nvPr>
            <p:ph idx="1"/>
          </p:nvPr>
        </p:nvSpPr>
        <p:spPr/>
        <p:txBody>
          <a:bodyPr/>
          <a:lstStyle/>
          <a:p>
            <a:r>
              <a:rPr lang="tr-TR" b="1" dirty="0" err="1"/>
              <a:t>Subnetting</a:t>
            </a:r>
            <a:r>
              <a:rPr lang="tr-TR" b="1" dirty="0"/>
              <a:t> Nedir?</a:t>
            </a:r>
          </a:p>
          <a:p>
            <a:r>
              <a:rPr lang="tr-TR" dirty="0"/>
              <a:t>✅ </a:t>
            </a:r>
            <a:r>
              <a:rPr lang="tr-TR" b="1" dirty="0" err="1"/>
              <a:t>Subnetting</a:t>
            </a:r>
            <a:r>
              <a:rPr lang="tr-TR" b="1" dirty="0"/>
              <a:t> (Alt Ağlara Bölme)</a:t>
            </a:r>
            <a:r>
              <a:rPr lang="tr-TR" dirty="0"/>
              <a:t>, büyük bir ağı daha küçük alt ağlara ayırma işlemidir.</a:t>
            </a:r>
            <a:br>
              <a:rPr lang="tr-TR" dirty="0"/>
            </a:br>
            <a:r>
              <a:rPr lang="tr-TR" dirty="0"/>
              <a:t>✅ Trafiği düzenlemek, IP adreslerini verimli kullanmak ve güvenliği artırmak için yapılır.</a:t>
            </a:r>
            <a:br>
              <a:rPr lang="tr-TR" dirty="0"/>
            </a:br>
            <a:r>
              <a:rPr lang="tr-TR" dirty="0"/>
              <a:t>✅ Alt ağlar </a:t>
            </a:r>
            <a:r>
              <a:rPr lang="tr-TR" b="1" dirty="0"/>
              <a:t>farklı network segmentleri</a:t>
            </a:r>
            <a:r>
              <a:rPr lang="tr-TR" dirty="0"/>
              <a:t> oluşturur, böylece </a:t>
            </a:r>
            <a:r>
              <a:rPr lang="tr-TR" b="1" dirty="0"/>
              <a:t>ağ yönetimi kolaylaşır</a:t>
            </a:r>
            <a:r>
              <a:rPr lang="tr-TR" dirty="0"/>
              <a:t> ve </a:t>
            </a:r>
            <a:r>
              <a:rPr lang="tr-TR" b="1" dirty="0"/>
              <a:t>performans artar</a:t>
            </a:r>
            <a:r>
              <a:rPr lang="tr-TR" dirty="0"/>
              <a:t>.</a:t>
            </a:r>
          </a:p>
          <a:p>
            <a:endParaRPr lang="tr-TR" dirty="0"/>
          </a:p>
        </p:txBody>
      </p:sp>
      <p:sp>
        <p:nvSpPr>
          <p:cNvPr id="4" name="Slayt Numarası Yer Tutucusu 3">
            <a:extLst>
              <a:ext uri="{FF2B5EF4-FFF2-40B4-BE49-F238E27FC236}">
                <a16:creationId xmlns:a16="http://schemas.microsoft.com/office/drawing/2014/main" id="{4E11C86A-4117-693C-106D-81C6DF4D320D}"/>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19</a:t>
            </a:fld>
            <a:endParaRPr lang="tr-TR" noProof="0"/>
          </a:p>
        </p:txBody>
      </p:sp>
    </p:spTree>
    <p:extLst>
      <p:ext uri="{BB962C8B-B14F-4D97-AF65-F5344CB8AC3E}">
        <p14:creationId xmlns:p14="http://schemas.microsoft.com/office/powerpoint/2010/main" val="3273091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864E27-2356-ABDA-880F-BDA9E45153AF}"/>
              </a:ext>
            </a:extLst>
          </p:cNvPr>
          <p:cNvSpPr>
            <a:spLocks noGrp="1"/>
          </p:cNvSpPr>
          <p:nvPr>
            <p:ph type="title"/>
          </p:nvPr>
        </p:nvSpPr>
        <p:spPr>
          <a:xfrm>
            <a:off x="7717748" y="-287472"/>
            <a:ext cx="3923999" cy="2436592"/>
          </a:xfrm>
        </p:spPr>
        <p:txBody>
          <a:bodyPr anchor="b">
            <a:normAutofit/>
          </a:bodyPr>
          <a:lstStyle/>
          <a:p>
            <a:r>
              <a:rPr lang="tr-TR" dirty="0"/>
              <a:t>Beni Tanıyalım</a:t>
            </a:r>
          </a:p>
        </p:txBody>
      </p:sp>
      <p:sp>
        <p:nvSpPr>
          <p:cNvPr id="18" name="Text Placeholder 2">
            <a:extLst>
              <a:ext uri="{FF2B5EF4-FFF2-40B4-BE49-F238E27FC236}">
                <a16:creationId xmlns:a16="http://schemas.microsoft.com/office/drawing/2014/main" id="{93A508B6-90AE-60C6-9DF2-0041858AE3F9}"/>
              </a:ext>
            </a:extLst>
          </p:cNvPr>
          <p:cNvSpPr>
            <a:spLocks noGrp="1"/>
          </p:cNvSpPr>
          <p:nvPr>
            <p:ph type="body" sz="half" idx="2"/>
          </p:nvPr>
        </p:nvSpPr>
        <p:spPr>
          <a:xfrm>
            <a:off x="7873612" y="4611900"/>
            <a:ext cx="3924000" cy="1518735"/>
          </a:xfrm>
        </p:spPr>
        <p:txBody>
          <a:bodyPr>
            <a:normAutofit/>
          </a:bodyPr>
          <a:lstStyle/>
          <a:p>
            <a:br>
              <a:rPr lang="tr-TR" dirty="0"/>
            </a:br>
            <a:r>
              <a:rPr lang="tr-TR" b="1" u="sng" dirty="0"/>
              <a:t>Önceki Deneyimler </a:t>
            </a:r>
            <a:br>
              <a:rPr lang="tr-TR" dirty="0"/>
            </a:br>
            <a:r>
              <a:rPr lang="tr-TR" dirty="0"/>
              <a:t>SESTEK – </a:t>
            </a:r>
            <a:r>
              <a:rPr lang="tr-TR" dirty="0" err="1"/>
              <a:t>Senior</a:t>
            </a:r>
            <a:r>
              <a:rPr lang="tr-TR" dirty="0"/>
              <a:t> AWS Cloud </a:t>
            </a:r>
            <a:r>
              <a:rPr lang="tr-TR" dirty="0" err="1"/>
              <a:t>Engineer</a:t>
            </a:r>
            <a:r>
              <a:rPr lang="tr-TR" dirty="0"/>
              <a:t> </a:t>
            </a:r>
            <a:br>
              <a:rPr lang="tr-TR" dirty="0"/>
            </a:br>
            <a:r>
              <a:rPr lang="tr-TR" dirty="0" err="1"/>
              <a:t>PiA</a:t>
            </a:r>
            <a:r>
              <a:rPr lang="tr-TR" dirty="0"/>
              <a:t> </a:t>
            </a:r>
            <a:r>
              <a:rPr lang="tr-TR" dirty="0" err="1"/>
              <a:t>Group</a:t>
            </a:r>
            <a:r>
              <a:rPr lang="tr-TR" dirty="0"/>
              <a:t> – </a:t>
            </a:r>
            <a:r>
              <a:rPr lang="tr-TR" dirty="0" err="1"/>
              <a:t>Sr</a:t>
            </a:r>
            <a:r>
              <a:rPr lang="tr-TR" dirty="0"/>
              <a:t>. Solutions Architect </a:t>
            </a:r>
            <a:br>
              <a:rPr lang="tr-TR" dirty="0"/>
            </a:br>
            <a:r>
              <a:rPr lang="tr-TR" dirty="0"/>
              <a:t>Sözcü Gazetesi – AWS Cloud </a:t>
            </a:r>
            <a:r>
              <a:rPr lang="tr-TR" dirty="0" err="1"/>
              <a:t>Engineer</a:t>
            </a:r>
            <a:r>
              <a:rPr lang="tr-TR" dirty="0"/>
              <a:t> </a:t>
            </a:r>
            <a:br>
              <a:rPr lang="tr-TR" dirty="0"/>
            </a:br>
            <a:r>
              <a:rPr lang="tr-TR" dirty="0"/>
              <a:t>Telecom </a:t>
            </a:r>
            <a:r>
              <a:rPr lang="tr-TR" dirty="0" err="1"/>
              <a:t>Italia</a:t>
            </a:r>
            <a:r>
              <a:rPr lang="tr-TR" dirty="0"/>
              <a:t> – Operations </a:t>
            </a:r>
            <a:r>
              <a:rPr lang="tr-TR" dirty="0" err="1"/>
              <a:t>Specialist</a:t>
            </a:r>
            <a:r>
              <a:rPr lang="tr-TR" dirty="0"/>
              <a:t> </a:t>
            </a:r>
            <a:endParaRPr lang="en-US" dirty="0"/>
          </a:p>
        </p:txBody>
      </p:sp>
      <p:sp>
        <p:nvSpPr>
          <p:cNvPr id="4" name="Slayt Numarası Yer Tutucusu 3">
            <a:extLst>
              <a:ext uri="{FF2B5EF4-FFF2-40B4-BE49-F238E27FC236}">
                <a16:creationId xmlns:a16="http://schemas.microsoft.com/office/drawing/2014/main" id="{1C445916-CCAA-9E18-1604-F54ECC15F6CB}"/>
              </a:ext>
            </a:extLst>
          </p:cNvPr>
          <p:cNvSpPr>
            <a:spLocks noGrp="1"/>
          </p:cNvSpPr>
          <p:nvPr>
            <p:ph type="sldNum" sz="quarter" idx="10"/>
          </p:nvPr>
        </p:nvSpPr>
        <p:spPr>
          <a:xfrm>
            <a:off x="11353800" y="6361475"/>
            <a:ext cx="838200" cy="360000"/>
          </a:xfrm>
        </p:spPr>
        <p:txBody>
          <a:bodyPr anchor="ctr">
            <a:normAutofit/>
          </a:bodyPr>
          <a:lstStyle/>
          <a:p>
            <a:pPr rtl="0">
              <a:spcAft>
                <a:spcPts val="600"/>
              </a:spcAft>
            </a:pPr>
            <a:r>
              <a:rPr lang="tr-TR" noProof="0"/>
              <a:t>SAYFA </a:t>
            </a:r>
            <a:fld id="{4A9B5881-4007-4345-955A-79C2656F0C49}" type="slidenum">
              <a:rPr lang="tr-TR" noProof="0" smtClean="0"/>
              <a:pPr rtl="0">
                <a:spcAft>
                  <a:spcPts val="600"/>
                </a:spcAft>
              </a:pPr>
              <a:t>2</a:t>
            </a:fld>
            <a:endParaRPr lang="tr-TR" noProof="0"/>
          </a:p>
        </p:txBody>
      </p:sp>
      <p:sp>
        <p:nvSpPr>
          <p:cNvPr id="12" name="Metin kutusu 11">
            <a:extLst>
              <a:ext uri="{FF2B5EF4-FFF2-40B4-BE49-F238E27FC236}">
                <a16:creationId xmlns:a16="http://schemas.microsoft.com/office/drawing/2014/main" id="{E967A5EF-BD1D-2917-5FF1-321D75DFD134}"/>
              </a:ext>
            </a:extLst>
          </p:cNvPr>
          <p:cNvSpPr txBox="1"/>
          <p:nvPr/>
        </p:nvSpPr>
        <p:spPr>
          <a:xfrm>
            <a:off x="7784905" y="2110027"/>
            <a:ext cx="3265443" cy="369332"/>
          </a:xfrm>
          <a:prstGeom prst="rect">
            <a:avLst/>
          </a:prstGeom>
          <a:noFill/>
        </p:spPr>
        <p:txBody>
          <a:bodyPr wrap="square" rtlCol="0">
            <a:spAutoFit/>
          </a:bodyPr>
          <a:lstStyle/>
          <a:p>
            <a:r>
              <a:rPr lang="tr-TR" dirty="0">
                <a:solidFill>
                  <a:schemeClr val="bg1"/>
                </a:solidFill>
              </a:rPr>
              <a:t>Cemre GÜLTEKİN </a:t>
            </a:r>
          </a:p>
        </p:txBody>
      </p:sp>
      <p:sp>
        <p:nvSpPr>
          <p:cNvPr id="14" name="Metin kutusu 13">
            <a:extLst>
              <a:ext uri="{FF2B5EF4-FFF2-40B4-BE49-F238E27FC236}">
                <a16:creationId xmlns:a16="http://schemas.microsoft.com/office/drawing/2014/main" id="{FEB86637-DE9E-FF72-8A40-448901BE1621}"/>
              </a:ext>
            </a:extLst>
          </p:cNvPr>
          <p:cNvSpPr txBox="1"/>
          <p:nvPr/>
        </p:nvSpPr>
        <p:spPr>
          <a:xfrm>
            <a:off x="7784905" y="2440578"/>
            <a:ext cx="3768135" cy="369332"/>
          </a:xfrm>
          <a:prstGeom prst="rect">
            <a:avLst/>
          </a:prstGeom>
          <a:noFill/>
        </p:spPr>
        <p:txBody>
          <a:bodyPr wrap="square" rtlCol="0">
            <a:spAutoFit/>
          </a:bodyPr>
          <a:lstStyle/>
          <a:p>
            <a:r>
              <a:rPr lang="tr-TR" dirty="0" err="1">
                <a:solidFill>
                  <a:schemeClr val="bg1"/>
                </a:solidFill>
              </a:rPr>
              <a:t>Senior</a:t>
            </a:r>
            <a:r>
              <a:rPr lang="tr-TR" dirty="0">
                <a:solidFill>
                  <a:schemeClr val="bg1"/>
                </a:solidFill>
              </a:rPr>
              <a:t> </a:t>
            </a:r>
            <a:r>
              <a:rPr lang="tr-TR" dirty="0" err="1">
                <a:solidFill>
                  <a:schemeClr val="bg1"/>
                </a:solidFill>
              </a:rPr>
              <a:t>DevOps&amp;Cloud</a:t>
            </a:r>
            <a:r>
              <a:rPr lang="tr-TR" dirty="0">
                <a:solidFill>
                  <a:schemeClr val="bg1"/>
                </a:solidFill>
              </a:rPr>
              <a:t> </a:t>
            </a:r>
            <a:r>
              <a:rPr lang="tr-TR" dirty="0" err="1">
                <a:solidFill>
                  <a:schemeClr val="bg1"/>
                </a:solidFill>
              </a:rPr>
              <a:t>Engineer</a:t>
            </a:r>
            <a:r>
              <a:rPr lang="tr-TR" dirty="0">
                <a:solidFill>
                  <a:schemeClr val="bg1"/>
                </a:solidFill>
              </a:rPr>
              <a:t> - ATP </a:t>
            </a:r>
          </a:p>
        </p:txBody>
      </p:sp>
      <p:pic>
        <p:nvPicPr>
          <p:cNvPr id="20" name="Resim 19" descr="logo, ekran görüntüsü, grafik, simge, sembol içeren bir resim&#10;&#10;Açıklama otomatik olarak oluşturuldu">
            <a:extLst>
              <a:ext uri="{FF2B5EF4-FFF2-40B4-BE49-F238E27FC236}">
                <a16:creationId xmlns:a16="http://schemas.microsoft.com/office/drawing/2014/main" id="{A6069AB5-F64F-910E-6ED3-2F63E72A0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612" y="2809910"/>
            <a:ext cx="369332" cy="369332"/>
          </a:xfrm>
          <a:prstGeom prst="rect">
            <a:avLst/>
          </a:prstGeom>
        </p:spPr>
      </p:pic>
      <p:sp>
        <p:nvSpPr>
          <p:cNvPr id="21" name="Metin kutusu 20">
            <a:extLst>
              <a:ext uri="{FF2B5EF4-FFF2-40B4-BE49-F238E27FC236}">
                <a16:creationId xmlns:a16="http://schemas.microsoft.com/office/drawing/2014/main" id="{A0621D45-ACB8-14C1-5BC4-6D8798B8E620}"/>
              </a:ext>
            </a:extLst>
          </p:cNvPr>
          <p:cNvSpPr txBox="1"/>
          <p:nvPr/>
        </p:nvSpPr>
        <p:spPr>
          <a:xfrm>
            <a:off x="8261423" y="2839997"/>
            <a:ext cx="1612877" cy="369332"/>
          </a:xfrm>
          <a:prstGeom prst="rect">
            <a:avLst/>
          </a:prstGeom>
          <a:noFill/>
        </p:spPr>
        <p:txBody>
          <a:bodyPr wrap="none" rtlCol="0">
            <a:spAutoFit/>
          </a:bodyPr>
          <a:lstStyle/>
          <a:p>
            <a:r>
              <a:rPr lang="tr-TR" dirty="0">
                <a:solidFill>
                  <a:schemeClr val="bg1"/>
                </a:solidFill>
              </a:rPr>
              <a:t>/</a:t>
            </a:r>
            <a:r>
              <a:rPr lang="tr-TR" dirty="0" err="1">
                <a:solidFill>
                  <a:schemeClr val="bg1"/>
                </a:solidFill>
              </a:rPr>
              <a:t>cemregultekin</a:t>
            </a:r>
            <a:endParaRPr lang="tr-TR" dirty="0">
              <a:solidFill>
                <a:schemeClr val="bg1"/>
              </a:solidFill>
            </a:endParaRPr>
          </a:p>
        </p:txBody>
      </p:sp>
      <p:pic>
        <p:nvPicPr>
          <p:cNvPr id="23" name="Resim 22" descr="metin, ekran görüntüsü, meneviş mavisi, yazı tipi içeren bir resim&#10;&#10;Açıklama otomatik olarak oluşturuldu">
            <a:extLst>
              <a:ext uri="{FF2B5EF4-FFF2-40B4-BE49-F238E27FC236}">
                <a16:creationId xmlns:a16="http://schemas.microsoft.com/office/drawing/2014/main" id="{187B8C51-D3B3-9E3A-2447-D08FC3878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612" y="3249252"/>
            <a:ext cx="1032097" cy="1032097"/>
          </a:xfrm>
          <a:prstGeom prst="rect">
            <a:avLst/>
          </a:prstGeom>
        </p:spPr>
      </p:pic>
      <p:pic>
        <p:nvPicPr>
          <p:cNvPr id="25" name="Resim 24" descr="metin, ekran görüntüsü, meneviş mavisi, yazı tipi içeren bir resim&#10;&#10;Açıklama otomatik olarak oluşturuldu">
            <a:extLst>
              <a:ext uri="{FF2B5EF4-FFF2-40B4-BE49-F238E27FC236}">
                <a16:creationId xmlns:a16="http://schemas.microsoft.com/office/drawing/2014/main" id="{8D4C163E-0BD5-923E-E6A2-AFFBD7C05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3125" y="3209329"/>
            <a:ext cx="1069002" cy="1069002"/>
          </a:xfrm>
          <a:prstGeom prst="rect">
            <a:avLst/>
          </a:prstGeom>
        </p:spPr>
      </p:pic>
      <p:pic>
        <p:nvPicPr>
          <p:cNvPr id="27" name="Resim 26" descr="metin, ekran görüntüsü, yazı tipi, logo içeren bir resim&#10;&#10;Açıklama otomatik olarak oluşturuldu">
            <a:extLst>
              <a:ext uri="{FF2B5EF4-FFF2-40B4-BE49-F238E27FC236}">
                <a16:creationId xmlns:a16="http://schemas.microsoft.com/office/drawing/2014/main" id="{02093B75-35BB-F310-CF58-025209C05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5923" y="2764467"/>
            <a:ext cx="1900157" cy="1892877"/>
          </a:xfrm>
          <a:prstGeom prst="rect">
            <a:avLst/>
          </a:prstGeom>
        </p:spPr>
      </p:pic>
      <p:pic>
        <p:nvPicPr>
          <p:cNvPr id="31" name="Resim Yer Tutucusu 30" descr="metin, giyim, adam, insan, takım elbise içeren bir resim&#10;&#10;Açıklama otomatik olarak oluşturuldu">
            <a:extLst>
              <a:ext uri="{FF2B5EF4-FFF2-40B4-BE49-F238E27FC236}">
                <a16:creationId xmlns:a16="http://schemas.microsoft.com/office/drawing/2014/main" id="{953E89A2-1498-242A-A176-3D46AEE4EDE8}"/>
              </a:ext>
            </a:extLst>
          </p:cNvPr>
          <p:cNvPicPr>
            <a:picLocks noGrp="1" noChangeAspect="1"/>
          </p:cNvPicPr>
          <p:nvPr>
            <p:ph type="pic" idx="1"/>
          </p:nvPr>
        </p:nvPicPr>
        <p:blipFill>
          <a:blip r:embed="rId6">
            <a:extLst>
              <a:ext uri="{28A0092B-C50C-407E-A947-70E740481C1C}">
                <a14:useLocalDpi xmlns:a14="http://schemas.microsoft.com/office/drawing/2010/main" val="0"/>
              </a:ext>
            </a:extLst>
          </a:blip>
          <a:srcRect t="16415" b="16415"/>
          <a:stretch>
            <a:fillRect/>
          </a:stretch>
        </p:blipFill>
        <p:spPr/>
      </p:pic>
    </p:spTree>
    <p:extLst>
      <p:ext uri="{BB962C8B-B14F-4D97-AF65-F5344CB8AC3E}">
        <p14:creationId xmlns:p14="http://schemas.microsoft.com/office/powerpoint/2010/main" val="482996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507609-2685-2D5D-C9E5-DA1EDD4B068A}"/>
              </a:ext>
            </a:extLst>
          </p:cNvPr>
          <p:cNvSpPr>
            <a:spLocks noGrp="1"/>
          </p:cNvSpPr>
          <p:nvPr>
            <p:ph type="title"/>
          </p:nvPr>
        </p:nvSpPr>
        <p:spPr/>
        <p:txBody>
          <a:bodyPr/>
          <a:lstStyle/>
          <a:p>
            <a:r>
              <a:rPr lang="tr-TR" dirty="0" err="1"/>
              <a:t>Reason</a:t>
            </a:r>
            <a:r>
              <a:rPr lang="tr-TR" dirty="0"/>
              <a:t> &amp; </a:t>
            </a:r>
            <a:r>
              <a:rPr lang="tr-TR" dirty="0" err="1"/>
              <a:t>Result</a:t>
            </a:r>
            <a:r>
              <a:rPr lang="tr-TR" dirty="0"/>
              <a:t> </a:t>
            </a:r>
          </a:p>
        </p:txBody>
      </p:sp>
      <p:sp>
        <p:nvSpPr>
          <p:cNvPr id="3" name="İçerik Yer Tutucusu 2">
            <a:extLst>
              <a:ext uri="{FF2B5EF4-FFF2-40B4-BE49-F238E27FC236}">
                <a16:creationId xmlns:a16="http://schemas.microsoft.com/office/drawing/2014/main" id="{2D358654-052F-990F-E64A-C87EDFD5BE2A}"/>
              </a:ext>
            </a:extLst>
          </p:cNvPr>
          <p:cNvSpPr>
            <a:spLocks noGrp="1"/>
          </p:cNvSpPr>
          <p:nvPr>
            <p:ph idx="1"/>
          </p:nvPr>
        </p:nvSpPr>
        <p:spPr/>
        <p:txBody>
          <a:bodyPr/>
          <a:lstStyle/>
          <a:p>
            <a:r>
              <a:rPr lang="tr-TR" b="1" dirty="0"/>
              <a:t>Neden </a:t>
            </a:r>
            <a:r>
              <a:rPr lang="tr-TR" b="1" dirty="0" err="1"/>
              <a:t>Subnetting</a:t>
            </a:r>
            <a:r>
              <a:rPr lang="tr-TR" b="1" dirty="0"/>
              <a:t> Kullanılır?</a:t>
            </a:r>
          </a:p>
          <a:p>
            <a:r>
              <a:rPr lang="tr-TR" dirty="0"/>
              <a:t>📌 </a:t>
            </a:r>
            <a:r>
              <a:rPr lang="tr-TR" b="1" dirty="0"/>
              <a:t>IP Adresi Verimliliği:</a:t>
            </a:r>
            <a:r>
              <a:rPr lang="tr-TR" dirty="0"/>
              <a:t> Gereksiz büyük ağlardan kaçınıp, küçük ağlar oluşturarak IP adreslerini etkin kullanmak.</a:t>
            </a:r>
            <a:br>
              <a:rPr lang="tr-TR" dirty="0"/>
            </a:br>
            <a:r>
              <a:rPr lang="tr-TR" dirty="0"/>
              <a:t>📌 </a:t>
            </a:r>
            <a:r>
              <a:rPr lang="tr-TR" b="1" dirty="0"/>
              <a:t>Ağ Trafiğinin Optimizasyonu:</a:t>
            </a:r>
            <a:r>
              <a:rPr lang="tr-TR" dirty="0"/>
              <a:t> Broadcast alanlarını küçülterek trafiği azaltmak.</a:t>
            </a:r>
            <a:br>
              <a:rPr lang="tr-TR" dirty="0"/>
            </a:br>
            <a:r>
              <a:rPr lang="tr-TR" dirty="0"/>
              <a:t>📌 </a:t>
            </a:r>
            <a:r>
              <a:rPr lang="tr-TR" b="1" dirty="0"/>
              <a:t>Güvenlik:</a:t>
            </a:r>
            <a:r>
              <a:rPr lang="tr-TR" dirty="0"/>
              <a:t> Alt ağlar arasında trafik kontrolü ve segmentasyon sağlamak.</a:t>
            </a:r>
            <a:br>
              <a:rPr lang="tr-TR" dirty="0"/>
            </a:br>
            <a:r>
              <a:rPr lang="tr-TR" dirty="0"/>
              <a:t>📌 </a:t>
            </a:r>
            <a:r>
              <a:rPr lang="tr-TR" b="1" dirty="0"/>
              <a:t>Büyük Kurumlarda Yönetim Kolaylığı:</a:t>
            </a:r>
            <a:r>
              <a:rPr lang="tr-TR" dirty="0"/>
              <a:t> Farklı departmanları (Muhasebe, IT, Mühendislik vb.) ayrı </a:t>
            </a:r>
            <a:r>
              <a:rPr lang="tr-TR" dirty="0" err="1"/>
              <a:t>subnetlere</a:t>
            </a:r>
            <a:r>
              <a:rPr lang="tr-TR" dirty="0"/>
              <a:t> bölmek.</a:t>
            </a:r>
          </a:p>
          <a:p>
            <a:endParaRPr lang="tr-TR" dirty="0"/>
          </a:p>
        </p:txBody>
      </p:sp>
      <p:sp>
        <p:nvSpPr>
          <p:cNvPr id="4" name="Slayt Numarası Yer Tutucusu 3">
            <a:extLst>
              <a:ext uri="{FF2B5EF4-FFF2-40B4-BE49-F238E27FC236}">
                <a16:creationId xmlns:a16="http://schemas.microsoft.com/office/drawing/2014/main" id="{F3FAB953-E8DB-0DEA-D0B4-D7861FD1AE08}"/>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20</a:t>
            </a:fld>
            <a:endParaRPr lang="tr-TR" noProof="0"/>
          </a:p>
        </p:txBody>
      </p:sp>
    </p:spTree>
    <p:extLst>
      <p:ext uri="{BB962C8B-B14F-4D97-AF65-F5344CB8AC3E}">
        <p14:creationId xmlns:p14="http://schemas.microsoft.com/office/powerpoint/2010/main" val="2551090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D69F63-4482-ACDA-D304-F3D9F530D0A9}"/>
              </a:ext>
            </a:extLst>
          </p:cNvPr>
          <p:cNvSpPr>
            <a:spLocks noGrp="1"/>
          </p:cNvSpPr>
          <p:nvPr>
            <p:ph type="title"/>
          </p:nvPr>
        </p:nvSpPr>
        <p:spPr/>
        <p:txBody>
          <a:bodyPr/>
          <a:lstStyle/>
          <a:p>
            <a:r>
              <a:rPr lang="tr-TR" dirty="0"/>
              <a:t>IP </a:t>
            </a:r>
            <a:r>
              <a:rPr lang="tr-TR" dirty="0" err="1"/>
              <a:t>Classes</a:t>
            </a:r>
            <a:r>
              <a:rPr lang="tr-TR" dirty="0"/>
              <a:t> </a:t>
            </a:r>
            <a:r>
              <a:rPr lang="tr-TR" dirty="0" err="1"/>
              <a:t>and</a:t>
            </a:r>
            <a:r>
              <a:rPr lang="tr-TR" dirty="0"/>
              <a:t> </a:t>
            </a:r>
            <a:r>
              <a:rPr lang="tr-TR" dirty="0" err="1"/>
              <a:t>Notations</a:t>
            </a:r>
            <a:r>
              <a:rPr lang="tr-TR" dirty="0"/>
              <a:t> </a:t>
            </a:r>
          </a:p>
        </p:txBody>
      </p:sp>
      <p:sp>
        <p:nvSpPr>
          <p:cNvPr id="4" name="Slayt Numarası Yer Tutucusu 3">
            <a:extLst>
              <a:ext uri="{FF2B5EF4-FFF2-40B4-BE49-F238E27FC236}">
                <a16:creationId xmlns:a16="http://schemas.microsoft.com/office/drawing/2014/main" id="{BB6D124B-E176-1FBF-3F60-A74CA2AF7F6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21</a:t>
            </a:fld>
            <a:endParaRPr lang="tr-TR" noProof="0"/>
          </a:p>
        </p:txBody>
      </p:sp>
      <p:pic>
        <p:nvPicPr>
          <p:cNvPr id="16" name="Resim 15">
            <a:extLst>
              <a:ext uri="{FF2B5EF4-FFF2-40B4-BE49-F238E27FC236}">
                <a16:creationId xmlns:a16="http://schemas.microsoft.com/office/drawing/2014/main" id="{1B9BD7AE-5D9D-AF06-E9CE-DA72D9036A9A}"/>
              </a:ext>
            </a:extLst>
          </p:cNvPr>
          <p:cNvPicPr>
            <a:picLocks noChangeAspect="1"/>
          </p:cNvPicPr>
          <p:nvPr/>
        </p:nvPicPr>
        <p:blipFill>
          <a:blip r:embed="rId2"/>
          <a:stretch>
            <a:fillRect/>
          </a:stretch>
        </p:blipFill>
        <p:spPr>
          <a:xfrm>
            <a:off x="4531360" y="1606856"/>
            <a:ext cx="7340267" cy="2467780"/>
          </a:xfrm>
          <a:prstGeom prst="rect">
            <a:avLst/>
          </a:prstGeom>
        </p:spPr>
      </p:pic>
      <p:sp>
        <p:nvSpPr>
          <p:cNvPr id="17" name="Metin kutusu 16">
            <a:extLst>
              <a:ext uri="{FF2B5EF4-FFF2-40B4-BE49-F238E27FC236}">
                <a16:creationId xmlns:a16="http://schemas.microsoft.com/office/drawing/2014/main" id="{30DE82FE-340C-2121-BCA1-487A87E236D1}"/>
              </a:ext>
            </a:extLst>
          </p:cNvPr>
          <p:cNvSpPr txBox="1"/>
          <p:nvPr/>
        </p:nvSpPr>
        <p:spPr>
          <a:xfrm>
            <a:off x="4531360" y="406527"/>
            <a:ext cx="7426960" cy="1200329"/>
          </a:xfrm>
          <a:prstGeom prst="rect">
            <a:avLst/>
          </a:prstGeom>
          <a:noFill/>
        </p:spPr>
        <p:txBody>
          <a:bodyPr wrap="square" rtlCol="0">
            <a:spAutoFit/>
          </a:bodyPr>
          <a:lstStyle/>
          <a:p>
            <a:r>
              <a:rPr lang="tr-TR" dirty="0">
                <a:solidFill>
                  <a:schemeClr val="bg1"/>
                </a:solidFill>
              </a:rPr>
              <a:t>CIDR (</a:t>
            </a:r>
            <a:r>
              <a:rPr lang="tr-TR" dirty="0" err="1">
                <a:solidFill>
                  <a:schemeClr val="bg1"/>
                </a:solidFill>
              </a:rPr>
              <a:t>Classless</a:t>
            </a:r>
            <a:r>
              <a:rPr lang="tr-TR" dirty="0">
                <a:solidFill>
                  <a:schemeClr val="bg1"/>
                </a:solidFill>
              </a:rPr>
              <a:t> Inter-Domain Routing), IP adreslerini esnek şekilde </a:t>
            </a:r>
            <a:r>
              <a:rPr lang="tr-TR" dirty="0" err="1">
                <a:solidFill>
                  <a:schemeClr val="bg1"/>
                </a:solidFill>
              </a:rPr>
              <a:t>subnetlemeye</a:t>
            </a:r>
            <a:r>
              <a:rPr lang="tr-TR" dirty="0">
                <a:solidFill>
                  <a:schemeClr val="bg1"/>
                </a:solidFill>
              </a:rPr>
              <a:t> olanak tanır.</a:t>
            </a:r>
          </a:p>
          <a:p>
            <a:r>
              <a:rPr lang="tr-TR" dirty="0">
                <a:solidFill>
                  <a:schemeClr val="bg1"/>
                </a:solidFill>
              </a:rPr>
              <a:t>📌 Örneğin: 192.168.1.0/24 → 256 IP adresi içerir (1 </a:t>
            </a:r>
            <a:r>
              <a:rPr lang="tr-TR" dirty="0" err="1">
                <a:solidFill>
                  <a:schemeClr val="bg1"/>
                </a:solidFill>
              </a:rPr>
              <a:t>subnet</a:t>
            </a:r>
            <a:r>
              <a:rPr lang="tr-TR" dirty="0">
                <a:solidFill>
                  <a:schemeClr val="bg1"/>
                </a:solidFill>
              </a:rPr>
              <a:t>).</a:t>
            </a:r>
          </a:p>
          <a:p>
            <a:endParaRPr lang="tr-TR" dirty="0">
              <a:solidFill>
                <a:schemeClr val="bg1"/>
              </a:solidFill>
            </a:endParaRPr>
          </a:p>
        </p:txBody>
      </p:sp>
      <p:sp>
        <p:nvSpPr>
          <p:cNvPr id="21" name="Metin kutusu 20">
            <a:extLst>
              <a:ext uri="{FF2B5EF4-FFF2-40B4-BE49-F238E27FC236}">
                <a16:creationId xmlns:a16="http://schemas.microsoft.com/office/drawing/2014/main" id="{2ED56012-39E0-941F-2C15-EE7924D1F29B}"/>
              </a:ext>
            </a:extLst>
          </p:cNvPr>
          <p:cNvSpPr txBox="1"/>
          <p:nvPr/>
        </p:nvSpPr>
        <p:spPr>
          <a:xfrm>
            <a:off x="4602480" y="4551680"/>
            <a:ext cx="6522720" cy="1477328"/>
          </a:xfrm>
          <a:prstGeom prst="rect">
            <a:avLst/>
          </a:prstGeom>
          <a:noFill/>
        </p:spPr>
        <p:txBody>
          <a:bodyPr wrap="square" rtlCol="0">
            <a:spAutoFit/>
          </a:bodyPr>
          <a:lstStyle/>
          <a:p>
            <a:r>
              <a:rPr lang="tr-TR" b="1" u="sng" dirty="0">
                <a:solidFill>
                  <a:schemeClr val="bg1"/>
                </a:solidFill>
              </a:rPr>
              <a:t>10.0.0.0/8 , 172.16.0.0/16, 192.168.0.0/16 ****</a:t>
            </a:r>
            <a:br>
              <a:rPr lang="tr-TR" b="1" u="sng" dirty="0">
                <a:solidFill>
                  <a:schemeClr val="bg1"/>
                </a:solidFill>
              </a:rPr>
            </a:br>
            <a:br>
              <a:rPr lang="tr-TR" b="1" u="sng" dirty="0">
                <a:solidFill>
                  <a:schemeClr val="bg1"/>
                </a:solidFill>
              </a:rPr>
            </a:br>
            <a:r>
              <a:rPr lang="tr-TR" b="1" u="sng" dirty="0">
                <a:solidFill>
                  <a:schemeClr val="bg1"/>
                </a:solidFill>
              </a:rPr>
              <a:t>Bu adresler </a:t>
            </a:r>
            <a:r>
              <a:rPr lang="tr-TR" b="1" u="sng" dirty="0" err="1">
                <a:solidFill>
                  <a:schemeClr val="bg1"/>
                </a:solidFill>
              </a:rPr>
              <a:t>Private</a:t>
            </a:r>
            <a:r>
              <a:rPr lang="tr-TR" b="1" u="sng" dirty="0">
                <a:solidFill>
                  <a:schemeClr val="bg1"/>
                </a:solidFill>
              </a:rPr>
              <a:t> Network bloklarıdır. </a:t>
            </a:r>
            <a:br>
              <a:rPr lang="tr-TR" b="1" u="sng" dirty="0">
                <a:solidFill>
                  <a:schemeClr val="bg1"/>
                </a:solidFill>
              </a:rPr>
            </a:br>
            <a:br>
              <a:rPr lang="tr-TR" b="1" u="sng" dirty="0">
                <a:solidFill>
                  <a:schemeClr val="bg1"/>
                </a:solidFill>
              </a:rPr>
            </a:br>
            <a:r>
              <a:rPr lang="tr-TR" b="1" u="sng" dirty="0">
                <a:solidFill>
                  <a:schemeClr val="bg1"/>
                </a:solidFill>
              </a:rPr>
              <a:t>Daha iyi oturabilmesi için farklı örnekler görelim. </a:t>
            </a:r>
          </a:p>
        </p:txBody>
      </p:sp>
    </p:spTree>
    <p:extLst>
      <p:ext uri="{BB962C8B-B14F-4D97-AF65-F5344CB8AC3E}">
        <p14:creationId xmlns:p14="http://schemas.microsoft.com/office/powerpoint/2010/main" val="319458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AAFB75-DAE0-306E-6CBA-4D7C1B89545B}"/>
              </a:ext>
            </a:extLst>
          </p:cNvPr>
          <p:cNvSpPr>
            <a:spLocks noGrp="1"/>
          </p:cNvSpPr>
          <p:nvPr>
            <p:ph type="title"/>
          </p:nvPr>
        </p:nvSpPr>
        <p:spPr/>
        <p:txBody>
          <a:bodyPr/>
          <a:lstStyle/>
          <a:p>
            <a:r>
              <a:rPr lang="tr-TR" dirty="0"/>
              <a:t>Real Network </a:t>
            </a:r>
            <a:r>
              <a:rPr lang="tr-TR" dirty="0" err="1"/>
              <a:t>Adress</a:t>
            </a:r>
            <a:r>
              <a:rPr lang="tr-TR" dirty="0"/>
              <a:t> </a:t>
            </a:r>
            <a:r>
              <a:rPr lang="tr-TR" dirty="0" err="1"/>
              <a:t>Sample</a:t>
            </a:r>
            <a:r>
              <a:rPr lang="tr-TR" dirty="0"/>
              <a:t> -1  </a:t>
            </a:r>
          </a:p>
        </p:txBody>
      </p:sp>
      <p:sp>
        <p:nvSpPr>
          <p:cNvPr id="4" name="Slayt Numarası Yer Tutucusu 3">
            <a:extLst>
              <a:ext uri="{FF2B5EF4-FFF2-40B4-BE49-F238E27FC236}">
                <a16:creationId xmlns:a16="http://schemas.microsoft.com/office/drawing/2014/main" id="{B4E1256D-7D27-4930-C01B-394CDCA0F217}"/>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22</a:t>
            </a:fld>
            <a:endParaRPr lang="tr-TR" noProof="0"/>
          </a:p>
        </p:txBody>
      </p:sp>
      <p:pic>
        <p:nvPicPr>
          <p:cNvPr id="6" name="Resim 5">
            <a:extLst>
              <a:ext uri="{FF2B5EF4-FFF2-40B4-BE49-F238E27FC236}">
                <a16:creationId xmlns:a16="http://schemas.microsoft.com/office/drawing/2014/main" id="{20697928-76A6-CFAA-43DF-99ABF5FE2B51}"/>
              </a:ext>
            </a:extLst>
          </p:cNvPr>
          <p:cNvPicPr>
            <a:picLocks noChangeAspect="1"/>
          </p:cNvPicPr>
          <p:nvPr/>
        </p:nvPicPr>
        <p:blipFill>
          <a:blip r:embed="rId2"/>
          <a:stretch>
            <a:fillRect/>
          </a:stretch>
        </p:blipFill>
        <p:spPr>
          <a:xfrm>
            <a:off x="5435829" y="1142217"/>
            <a:ext cx="5811061" cy="4437039"/>
          </a:xfrm>
          <a:prstGeom prst="rect">
            <a:avLst/>
          </a:prstGeom>
        </p:spPr>
      </p:pic>
    </p:spTree>
    <p:extLst>
      <p:ext uri="{BB962C8B-B14F-4D97-AF65-F5344CB8AC3E}">
        <p14:creationId xmlns:p14="http://schemas.microsoft.com/office/powerpoint/2010/main" val="257740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F7C559-DD40-8353-F6C7-C860E8BA998F}"/>
              </a:ext>
            </a:extLst>
          </p:cNvPr>
          <p:cNvSpPr>
            <a:spLocks noGrp="1"/>
          </p:cNvSpPr>
          <p:nvPr>
            <p:ph type="title"/>
          </p:nvPr>
        </p:nvSpPr>
        <p:spPr/>
        <p:txBody>
          <a:bodyPr/>
          <a:lstStyle/>
          <a:p>
            <a:r>
              <a:rPr lang="tr-TR" dirty="0" err="1"/>
              <a:t>Subnet</a:t>
            </a:r>
            <a:r>
              <a:rPr lang="tr-TR" dirty="0"/>
              <a:t> </a:t>
            </a:r>
            <a:r>
              <a:rPr lang="tr-TR" dirty="0" err="1"/>
              <a:t>Samples</a:t>
            </a:r>
            <a:r>
              <a:rPr lang="tr-TR" dirty="0"/>
              <a:t> </a:t>
            </a:r>
          </a:p>
        </p:txBody>
      </p:sp>
      <p:sp>
        <p:nvSpPr>
          <p:cNvPr id="4" name="Slayt Numarası Yer Tutucusu 3">
            <a:extLst>
              <a:ext uri="{FF2B5EF4-FFF2-40B4-BE49-F238E27FC236}">
                <a16:creationId xmlns:a16="http://schemas.microsoft.com/office/drawing/2014/main" id="{0DCBE19D-6BE4-D0F1-C3E1-C3D5E80BF4F2}"/>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23</a:t>
            </a:fld>
            <a:endParaRPr lang="tr-TR" noProof="0"/>
          </a:p>
        </p:txBody>
      </p:sp>
      <p:sp>
        <p:nvSpPr>
          <p:cNvPr id="5" name="Rectangle 1">
            <a:extLst>
              <a:ext uri="{FF2B5EF4-FFF2-40B4-BE49-F238E27FC236}">
                <a16:creationId xmlns:a16="http://schemas.microsoft.com/office/drawing/2014/main" id="{5D63BE11-1A92-85F9-87D4-2BAC4829E775}"/>
              </a:ext>
            </a:extLst>
          </p:cNvPr>
          <p:cNvSpPr>
            <a:spLocks noGrp="1" noChangeArrowheads="1"/>
          </p:cNvSpPr>
          <p:nvPr>
            <p:ph idx="1"/>
          </p:nvPr>
        </p:nvSpPr>
        <p:spPr bwMode="auto">
          <a:xfrm>
            <a:off x="4544714" y="1652577"/>
            <a:ext cx="764728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err="1">
                <a:ln>
                  <a:noFill/>
                </a:ln>
                <a:effectLst/>
                <a:latin typeface="Arial" panose="020B0604020202020204" pitchFamily="34" charset="0"/>
              </a:rPr>
              <a:t>Subnet</a:t>
            </a:r>
            <a:r>
              <a:rPr kumimoji="0" lang="tr-TR" altLang="tr-TR" sz="1800" b="1" i="0" u="none" strike="noStrike" cap="none" normalizeH="0" baseline="0" dirty="0">
                <a:ln>
                  <a:noFill/>
                </a:ln>
                <a:effectLst/>
                <a:latin typeface="Arial" panose="020B0604020202020204" pitchFamily="34" charset="0"/>
              </a:rPr>
              <a:t> mask</a:t>
            </a:r>
            <a:r>
              <a:rPr kumimoji="0" lang="tr-TR" altLang="tr-TR" sz="1800" b="0" i="0" u="none" strike="noStrike" cap="none" normalizeH="0" baseline="0" dirty="0">
                <a:ln>
                  <a:noFill/>
                </a:ln>
                <a:effectLst/>
                <a:latin typeface="Arial" panose="020B0604020202020204" pitchFamily="34" charset="0"/>
              </a:rPr>
              <a:t>, bir IP adresinin hangi kısmının </a:t>
            </a:r>
            <a:r>
              <a:rPr kumimoji="0" lang="tr-TR" altLang="tr-TR" sz="1800" b="1" i="0" u="none" strike="noStrike" cap="none" normalizeH="0" baseline="0" dirty="0">
                <a:ln>
                  <a:noFill/>
                </a:ln>
                <a:effectLst/>
                <a:latin typeface="Arial" panose="020B0604020202020204" pitchFamily="34" charset="0"/>
              </a:rPr>
              <a:t>ağ adresini</a:t>
            </a:r>
            <a:r>
              <a:rPr kumimoji="0" lang="tr-TR" altLang="tr-TR" sz="1800" b="0" i="0" u="none" strike="noStrike" cap="none" normalizeH="0" baseline="0" dirty="0">
                <a:ln>
                  <a:noFill/>
                </a:ln>
                <a:effectLst/>
                <a:latin typeface="Arial" panose="020B0604020202020204" pitchFamily="34" charset="0"/>
              </a:rPr>
              <a:t> (Network) ve </a:t>
            </a:r>
            <a:br>
              <a:rPr kumimoji="0" lang="tr-TR" altLang="tr-TR" sz="1800" b="0" i="0" u="none" strike="noStrike" cap="none" normalizeH="0" baseline="0" dirty="0">
                <a:ln>
                  <a:noFill/>
                </a:ln>
                <a:effectLst/>
                <a:latin typeface="Arial" panose="020B0604020202020204" pitchFamily="34" charset="0"/>
              </a:rPr>
            </a:br>
            <a:r>
              <a:rPr kumimoji="0" lang="tr-TR" altLang="tr-TR" sz="1800" b="0" i="0" u="none" strike="noStrike" cap="none" normalizeH="0" baseline="0" dirty="0">
                <a:ln>
                  <a:noFill/>
                </a:ln>
                <a:effectLst/>
                <a:latin typeface="Arial" panose="020B0604020202020204" pitchFamily="34" charset="0"/>
              </a:rPr>
              <a:t>hangi kısmının </a:t>
            </a:r>
            <a:r>
              <a:rPr kumimoji="0" lang="tr-TR" altLang="tr-TR" sz="1800" b="1" i="0" u="none" strike="noStrike" cap="none" normalizeH="0" baseline="0" dirty="0">
                <a:ln>
                  <a:noFill/>
                </a:ln>
                <a:effectLst/>
                <a:latin typeface="Arial" panose="020B0604020202020204" pitchFamily="34" charset="0"/>
              </a:rPr>
              <a:t>host adresini</a:t>
            </a:r>
            <a:r>
              <a:rPr kumimoji="0" lang="tr-TR" altLang="tr-TR" sz="1800" b="0" i="0" u="none" strike="noStrike" cap="none" normalizeH="0" baseline="0" dirty="0">
                <a:ln>
                  <a:noFill/>
                </a:ln>
                <a:effectLst/>
                <a:latin typeface="Arial" panose="020B0604020202020204" pitchFamily="34" charset="0"/>
              </a:rPr>
              <a:t> belirlediğini gösterir.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panose="020B0604020202020204" pitchFamily="34" charset="0"/>
              </a:rPr>
              <a:t>Örneğin,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Unicode MS"/>
              </a:rPr>
              <a:t>255.255.255.0</a:t>
            </a:r>
            <a:r>
              <a:rPr kumimoji="0" lang="tr-TR" altLang="tr-TR" sz="1800" b="0" i="0" u="none" strike="noStrike" cap="none" normalizeH="0" baseline="0" dirty="0">
                <a:ln>
                  <a:noFill/>
                </a:ln>
                <a:effectLst/>
              </a:rPr>
              <a:t> maskesi şu anlama gelir:</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panose="020B0604020202020204" pitchFamily="34" charset="0"/>
              </a:rPr>
              <a:t>İlk </a:t>
            </a:r>
            <a:r>
              <a:rPr kumimoji="0" lang="tr-TR" altLang="tr-TR" sz="1800" b="1" i="0" u="none" strike="noStrike" cap="none" normalizeH="0" baseline="0" dirty="0">
                <a:ln>
                  <a:noFill/>
                </a:ln>
                <a:effectLst/>
                <a:latin typeface="Arial" panose="020B0604020202020204" pitchFamily="34" charset="0"/>
              </a:rPr>
              <a:t>3 oktet (192.168.1)</a:t>
            </a:r>
            <a:r>
              <a:rPr kumimoji="0" lang="tr-TR" altLang="tr-TR" sz="1800" b="0" i="0" u="none" strike="noStrike" cap="none" normalizeH="0" baseline="0" dirty="0">
                <a:ln>
                  <a:noFill/>
                </a:ln>
                <a:effectLst/>
                <a:latin typeface="Arial" panose="020B0604020202020204" pitchFamily="34" charset="0"/>
              </a:rPr>
              <a:t> ağ adresidir.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panose="020B0604020202020204" pitchFamily="34" charset="0"/>
              </a:rPr>
              <a:t>Son oktet (</a:t>
            </a:r>
            <a:r>
              <a:rPr kumimoji="0" lang="tr-TR" altLang="tr-TR" sz="1800" b="0" i="0" u="none" strike="noStrike" cap="none" normalizeH="0" baseline="0" dirty="0">
                <a:ln>
                  <a:noFill/>
                </a:ln>
                <a:effectLst/>
                <a:latin typeface="Arial Unicode MS"/>
              </a:rPr>
              <a:t>.X</a:t>
            </a:r>
            <a:r>
              <a:rPr kumimoji="0" lang="tr-TR" altLang="tr-TR" sz="1800" b="0" i="0" u="none" strike="noStrike" cap="none" normalizeH="0" baseline="0" dirty="0">
                <a:ln>
                  <a:noFill/>
                </a:ln>
                <a:effectLst/>
              </a:rPr>
              <a:t>) cihazlara atanabilir.</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panose="020B0604020202020204" pitchFamily="34" charset="0"/>
              </a:rPr>
              <a:t>CIDR gösterimi ile: </a:t>
            </a:r>
            <a:r>
              <a:rPr kumimoji="0" lang="tr-TR" altLang="tr-TR" sz="1800" b="0" i="0" u="none" strike="noStrike" cap="none" normalizeH="0" baseline="0" dirty="0">
                <a:ln>
                  <a:noFill/>
                </a:ln>
                <a:effectLst/>
                <a:latin typeface="Arial Unicode MS"/>
              </a:rPr>
              <a:t>/24</a:t>
            </a:r>
            <a:r>
              <a:rPr kumimoji="0" lang="tr-TR" altLang="tr-TR" sz="1800" b="0" i="0" u="none" strike="noStrike" cap="none" normalizeH="0" baseline="0" dirty="0">
                <a:ln>
                  <a:noFill/>
                </a:ln>
                <a:effectLst/>
              </a:rPr>
              <a:t> = </a:t>
            </a:r>
            <a:r>
              <a:rPr kumimoji="0" lang="tr-TR" altLang="tr-TR" sz="1800" b="0" i="0" u="none" strike="noStrike" cap="none" normalizeH="0" baseline="0" dirty="0">
                <a:ln>
                  <a:noFill/>
                </a:ln>
                <a:effectLst/>
                <a:latin typeface="Arial Unicode MS"/>
              </a:rPr>
              <a:t>255.255.255.0</a:t>
            </a:r>
            <a:endParaRPr kumimoji="0" lang="tr-TR" altLang="tr-TR"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1" i="0" u="none" strike="noStrike" cap="none" normalizeH="0" baseline="0" dirty="0" err="1">
                <a:ln>
                  <a:noFill/>
                </a:ln>
                <a:effectLst/>
                <a:latin typeface="Arial" panose="020B0604020202020204" pitchFamily="34" charset="0"/>
              </a:rPr>
              <a:t>Subnet</a:t>
            </a:r>
            <a:r>
              <a:rPr kumimoji="0" lang="tr-TR" altLang="tr-TR" sz="1800" b="1" i="0" u="none" strike="noStrike" cap="none" normalizeH="0" baseline="0" dirty="0">
                <a:ln>
                  <a:noFill/>
                </a:ln>
                <a:effectLst/>
                <a:latin typeface="Arial" panose="020B0604020202020204" pitchFamily="34" charset="0"/>
              </a:rPr>
              <a:t> mask hesaplama:</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Unicode MS"/>
              </a:rPr>
              <a:t>/25</a:t>
            </a:r>
            <a:r>
              <a:rPr kumimoji="0" lang="tr-TR" altLang="tr-TR" sz="1800" b="0" i="0" u="none" strike="noStrike" cap="none" normalizeH="0" baseline="0" dirty="0">
                <a:ln>
                  <a:noFill/>
                </a:ln>
                <a:effectLst/>
              </a:rPr>
              <a:t> → 255.255.255.128 (128 IP)</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Unicode MS"/>
              </a:rPr>
              <a:t>/26</a:t>
            </a:r>
            <a:r>
              <a:rPr kumimoji="0" lang="tr-TR" altLang="tr-TR" sz="1800" b="0" i="0" u="none" strike="noStrike" cap="none" normalizeH="0" baseline="0" dirty="0">
                <a:ln>
                  <a:noFill/>
                </a:ln>
                <a:effectLst/>
              </a:rPr>
              <a:t> → 255.255.255.192 (64 IP)</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800" b="0" i="0" u="none" strike="noStrike" cap="none" normalizeH="0" baseline="0" dirty="0">
                <a:ln>
                  <a:noFill/>
                </a:ln>
                <a:effectLst/>
                <a:latin typeface="Arial Unicode MS"/>
              </a:rPr>
              <a:t>/27</a:t>
            </a:r>
            <a:r>
              <a:rPr kumimoji="0" lang="tr-TR" altLang="tr-TR" sz="1800" b="0" i="0" u="none" strike="noStrike" cap="none" normalizeH="0" baseline="0" dirty="0">
                <a:ln>
                  <a:noFill/>
                </a:ln>
                <a:effectLst/>
              </a:rPr>
              <a:t> → 255.255.255.224 (32 IP</a:t>
            </a:r>
            <a:r>
              <a:rPr lang="tr-TR" altLang="tr-TR" sz="1800" dirty="0"/>
              <a:t>)</a:t>
            </a:r>
            <a:endParaRPr kumimoji="0" lang="tr-TR" altLang="tr-TR"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23857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C10E0F-5A76-E236-46FF-561CC08F44FE}"/>
              </a:ext>
            </a:extLst>
          </p:cNvPr>
          <p:cNvSpPr>
            <a:spLocks noGrp="1"/>
          </p:cNvSpPr>
          <p:nvPr>
            <p:ph type="title"/>
          </p:nvPr>
        </p:nvSpPr>
        <p:spPr/>
        <p:txBody>
          <a:bodyPr/>
          <a:lstStyle/>
          <a:p>
            <a:endParaRPr lang="tr-TR"/>
          </a:p>
        </p:txBody>
      </p:sp>
      <p:pic>
        <p:nvPicPr>
          <p:cNvPr id="6" name="İçerik Yer Tutucusu 5">
            <a:extLst>
              <a:ext uri="{FF2B5EF4-FFF2-40B4-BE49-F238E27FC236}">
                <a16:creationId xmlns:a16="http://schemas.microsoft.com/office/drawing/2014/main" id="{74178EEF-F9B1-42B7-C391-4B2866303749}"/>
              </a:ext>
            </a:extLst>
          </p:cNvPr>
          <p:cNvPicPr>
            <a:picLocks noGrp="1" noChangeAspect="1"/>
          </p:cNvPicPr>
          <p:nvPr>
            <p:ph idx="1"/>
          </p:nvPr>
        </p:nvPicPr>
        <p:blipFill>
          <a:blip r:embed="rId2"/>
          <a:stretch>
            <a:fillRect/>
          </a:stretch>
        </p:blipFill>
        <p:spPr>
          <a:xfrm>
            <a:off x="4562477" y="670100"/>
            <a:ext cx="6648450" cy="2306605"/>
          </a:xfrm>
        </p:spPr>
      </p:pic>
      <p:sp>
        <p:nvSpPr>
          <p:cNvPr id="4" name="Slayt Numarası Yer Tutucusu 3">
            <a:extLst>
              <a:ext uri="{FF2B5EF4-FFF2-40B4-BE49-F238E27FC236}">
                <a16:creationId xmlns:a16="http://schemas.microsoft.com/office/drawing/2014/main" id="{7D575CBE-F7F2-908E-73FE-D3943D8C5B74}"/>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24</a:t>
            </a:fld>
            <a:endParaRPr lang="tr-TR" noProof="0"/>
          </a:p>
        </p:txBody>
      </p:sp>
      <p:sp>
        <p:nvSpPr>
          <p:cNvPr id="7" name="Metin kutusu 6">
            <a:extLst>
              <a:ext uri="{FF2B5EF4-FFF2-40B4-BE49-F238E27FC236}">
                <a16:creationId xmlns:a16="http://schemas.microsoft.com/office/drawing/2014/main" id="{7E914E34-8676-43E5-19B6-CA237BA60917}"/>
              </a:ext>
            </a:extLst>
          </p:cNvPr>
          <p:cNvSpPr txBox="1"/>
          <p:nvPr/>
        </p:nvSpPr>
        <p:spPr>
          <a:xfrm>
            <a:off x="4597400" y="3332434"/>
            <a:ext cx="6756400" cy="2246769"/>
          </a:xfrm>
          <a:prstGeom prst="rect">
            <a:avLst/>
          </a:prstGeom>
          <a:noFill/>
        </p:spPr>
        <p:txBody>
          <a:bodyPr wrap="square" rtlCol="0">
            <a:spAutoFit/>
          </a:bodyPr>
          <a:lstStyle/>
          <a:p>
            <a:r>
              <a:rPr lang="en-US" sz="1400" dirty="0">
                <a:solidFill>
                  <a:schemeClr val="bg1"/>
                </a:solidFill>
              </a:rPr>
              <a:t> 192.168.1.0/24</a:t>
            </a:r>
          </a:p>
          <a:p>
            <a:r>
              <a:rPr lang="en-US" sz="1400" dirty="0">
                <a:solidFill>
                  <a:schemeClr val="bg1"/>
                </a:solidFill>
              </a:rPr>
              <a:t>Address:   192.168.1.0          </a:t>
            </a:r>
            <a:r>
              <a:rPr lang="en-US" sz="1400" dirty="0">
                <a:solidFill>
                  <a:srgbClr val="FFFF00"/>
                </a:solidFill>
              </a:rPr>
              <a:t>11000000.10101000.00000001. 00000000</a:t>
            </a:r>
          </a:p>
          <a:p>
            <a:r>
              <a:rPr lang="en-US" sz="1400" dirty="0">
                <a:solidFill>
                  <a:schemeClr val="bg1"/>
                </a:solidFill>
              </a:rPr>
              <a:t>Netmask:   255.255.255.0 = 24   </a:t>
            </a:r>
            <a:r>
              <a:rPr lang="en-US" sz="1400" dirty="0">
                <a:solidFill>
                  <a:srgbClr val="00B0F0"/>
                </a:solidFill>
              </a:rPr>
              <a:t>11111111.11111111.11111111</a:t>
            </a:r>
            <a:r>
              <a:rPr lang="en-US" sz="1400" dirty="0">
                <a:solidFill>
                  <a:schemeClr val="bg1"/>
                </a:solidFill>
              </a:rPr>
              <a:t>. </a:t>
            </a:r>
            <a:r>
              <a:rPr lang="en-US" sz="1400" dirty="0">
                <a:solidFill>
                  <a:srgbClr val="FFFF00"/>
                </a:solidFill>
              </a:rPr>
              <a:t>00000000</a:t>
            </a:r>
          </a:p>
          <a:p>
            <a:r>
              <a:rPr lang="en-US" sz="1400" dirty="0">
                <a:solidFill>
                  <a:schemeClr val="bg1"/>
                </a:solidFill>
              </a:rPr>
              <a:t>Wildcard:  0.0.0.255            00000000.00000000.00000000. 11111111</a:t>
            </a:r>
          </a:p>
          <a:p>
            <a:r>
              <a:rPr lang="en-US" sz="1400" dirty="0">
                <a:solidFill>
                  <a:schemeClr val="bg1"/>
                </a:solidFill>
              </a:rPr>
              <a:t>=&gt;</a:t>
            </a:r>
          </a:p>
          <a:p>
            <a:r>
              <a:rPr lang="en-US" sz="1400" dirty="0">
                <a:solidFill>
                  <a:schemeClr val="bg1"/>
                </a:solidFill>
              </a:rPr>
              <a:t>Network:   192.168.1.0/24       11000000.10101000.00000001. 00000000</a:t>
            </a:r>
          </a:p>
          <a:p>
            <a:r>
              <a:rPr lang="en-US" sz="1400" dirty="0" err="1">
                <a:solidFill>
                  <a:schemeClr val="bg1"/>
                </a:solidFill>
              </a:rPr>
              <a:t>HostMin</a:t>
            </a:r>
            <a:r>
              <a:rPr lang="en-US" sz="1400" dirty="0">
                <a:solidFill>
                  <a:schemeClr val="bg1"/>
                </a:solidFill>
              </a:rPr>
              <a:t>:   192.168.1.1          11000000.10101000.00000001. 00000001</a:t>
            </a:r>
          </a:p>
          <a:p>
            <a:r>
              <a:rPr lang="en-US" sz="1400" dirty="0" err="1">
                <a:solidFill>
                  <a:schemeClr val="bg1"/>
                </a:solidFill>
              </a:rPr>
              <a:t>HostMax</a:t>
            </a:r>
            <a:r>
              <a:rPr lang="en-US" sz="1400" dirty="0">
                <a:solidFill>
                  <a:schemeClr val="bg1"/>
                </a:solidFill>
              </a:rPr>
              <a:t>:   192.168.1.254        11000000.10101000.00000001. 11111110</a:t>
            </a:r>
          </a:p>
          <a:p>
            <a:r>
              <a:rPr lang="en-US" sz="1400" dirty="0">
                <a:solidFill>
                  <a:schemeClr val="bg1"/>
                </a:solidFill>
              </a:rPr>
              <a:t>Broadcast: 192.168.1.255        11000000.10101000.00000001. 11111111</a:t>
            </a:r>
          </a:p>
          <a:p>
            <a:r>
              <a:rPr lang="en-US" sz="1400" dirty="0">
                <a:solidFill>
                  <a:schemeClr val="bg1"/>
                </a:solidFill>
              </a:rPr>
              <a:t>Hosts/Net: 254                   Class C, Private Internet</a:t>
            </a:r>
            <a:endParaRPr lang="tr-TR" sz="1400" dirty="0">
              <a:solidFill>
                <a:schemeClr val="bg1"/>
              </a:solidFill>
            </a:endParaRPr>
          </a:p>
        </p:txBody>
      </p:sp>
    </p:spTree>
    <p:extLst>
      <p:ext uri="{BB962C8B-B14F-4D97-AF65-F5344CB8AC3E}">
        <p14:creationId xmlns:p14="http://schemas.microsoft.com/office/powerpoint/2010/main" val="2973390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7B8D3B-CA57-0DE5-4765-8C98E356B46A}"/>
              </a:ext>
            </a:extLst>
          </p:cNvPr>
          <p:cNvSpPr>
            <a:spLocks noGrp="1"/>
          </p:cNvSpPr>
          <p:nvPr>
            <p:ph type="title"/>
          </p:nvPr>
        </p:nvSpPr>
        <p:spPr/>
        <p:txBody>
          <a:bodyPr/>
          <a:lstStyle/>
          <a:p>
            <a:r>
              <a:rPr lang="tr-TR" dirty="0" err="1"/>
              <a:t>Additional</a:t>
            </a:r>
            <a:r>
              <a:rPr lang="tr-TR" dirty="0"/>
              <a:t> </a:t>
            </a:r>
            <a:r>
              <a:rPr lang="tr-TR" dirty="0" err="1"/>
              <a:t>Informations</a:t>
            </a:r>
            <a:r>
              <a:rPr lang="tr-TR" dirty="0"/>
              <a:t> </a:t>
            </a:r>
          </a:p>
        </p:txBody>
      </p:sp>
      <p:sp>
        <p:nvSpPr>
          <p:cNvPr id="3" name="İçerik Yer Tutucusu 2">
            <a:extLst>
              <a:ext uri="{FF2B5EF4-FFF2-40B4-BE49-F238E27FC236}">
                <a16:creationId xmlns:a16="http://schemas.microsoft.com/office/drawing/2014/main" id="{5549E497-7BD4-9514-6CC2-CEBC8E9D98CE}"/>
              </a:ext>
            </a:extLst>
          </p:cNvPr>
          <p:cNvSpPr>
            <a:spLocks noGrp="1"/>
          </p:cNvSpPr>
          <p:nvPr>
            <p:ph idx="1"/>
          </p:nvPr>
        </p:nvSpPr>
        <p:spPr>
          <a:xfrm>
            <a:off x="4705350" y="365125"/>
            <a:ext cx="6648448" cy="2662556"/>
          </a:xfrm>
        </p:spPr>
        <p:txBody>
          <a:bodyPr/>
          <a:lstStyle/>
          <a:p>
            <a:r>
              <a:rPr lang="tr-TR" dirty="0"/>
              <a:t>"</a:t>
            </a:r>
            <a:r>
              <a:rPr lang="tr-TR" dirty="0" err="1"/>
              <a:t>Wildcard</a:t>
            </a:r>
            <a:r>
              <a:rPr lang="tr-TR" dirty="0"/>
              <a:t> Mask", </a:t>
            </a:r>
            <a:r>
              <a:rPr lang="tr-TR" b="1" dirty="0"/>
              <a:t>yönlendiricinin belirlenen bir alt ağa yayın yapmasını sağlar</a:t>
            </a:r>
            <a:r>
              <a:rPr lang="tr-TR" dirty="0"/>
              <a:t>. "</a:t>
            </a:r>
            <a:r>
              <a:rPr lang="tr-TR" dirty="0" err="1"/>
              <a:t>Wildcard</a:t>
            </a:r>
            <a:r>
              <a:rPr lang="tr-TR" dirty="0"/>
              <a:t> Mask" temel olarak Alt Ağ Maskesi (</a:t>
            </a:r>
            <a:r>
              <a:rPr lang="tr-TR" dirty="0" err="1"/>
              <a:t>Subnet</a:t>
            </a:r>
            <a:r>
              <a:rPr lang="tr-TR" dirty="0"/>
              <a:t> Mask) ile aynı görevi yapar. Örneğin “network 192.168.2.0 0.0.0.255” komutuyla yönlendiricinin sadece 192.168.2.0/24 ağına yayın yapması sağlanır</a:t>
            </a:r>
          </a:p>
        </p:txBody>
      </p:sp>
      <p:sp>
        <p:nvSpPr>
          <p:cNvPr id="4" name="Slayt Numarası Yer Tutucusu 3">
            <a:extLst>
              <a:ext uri="{FF2B5EF4-FFF2-40B4-BE49-F238E27FC236}">
                <a16:creationId xmlns:a16="http://schemas.microsoft.com/office/drawing/2014/main" id="{E51ADE9E-4D73-387C-CD46-C9BFF64836D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25</a:t>
            </a:fld>
            <a:endParaRPr lang="tr-TR" noProof="0"/>
          </a:p>
        </p:txBody>
      </p:sp>
      <p:sp>
        <p:nvSpPr>
          <p:cNvPr id="5" name="Metin kutusu 4">
            <a:extLst>
              <a:ext uri="{FF2B5EF4-FFF2-40B4-BE49-F238E27FC236}">
                <a16:creationId xmlns:a16="http://schemas.microsoft.com/office/drawing/2014/main" id="{39F5F044-1B98-AE97-8645-5ADF8922F9AD}"/>
              </a:ext>
            </a:extLst>
          </p:cNvPr>
          <p:cNvSpPr txBox="1"/>
          <p:nvPr/>
        </p:nvSpPr>
        <p:spPr>
          <a:xfrm>
            <a:off x="4866640" y="2458609"/>
            <a:ext cx="6487158" cy="1200329"/>
          </a:xfrm>
          <a:prstGeom prst="rect">
            <a:avLst/>
          </a:prstGeom>
          <a:noFill/>
        </p:spPr>
        <p:txBody>
          <a:bodyPr wrap="square" rtlCol="0">
            <a:spAutoFit/>
          </a:bodyPr>
          <a:lstStyle/>
          <a:p>
            <a:r>
              <a:rPr lang="tr-TR" b="1" dirty="0">
                <a:solidFill>
                  <a:schemeClr val="accent6">
                    <a:lumMod val="40000"/>
                    <a:lumOff val="60000"/>
                  </a:schemeClr>
                </a:solidFill>
              </a:rPr>
              <a:t>Broadcast (Yayın),</a:t>
            </a:r>
            <a:r>
              <a:rPr lang="tr-TR" dirty="0">
                <a:solidFill>
                  <a:schemeClr val="accent6">
                    <a:lumMod val="40000"/>
                    <a:lumOff val="60000"/>
                  </a:schemeClr>
                </a:solidFill>
              </a:rPr>
              <a:t> bir ağdaki tüm cihazlara aynı anda gönderilen bir veri paketidir. Bir cihaz, belirli bir IP veya MAC adresine değil, </a:t>
            </a:r>
            <a:r>
              <a:rPr lang="tr-TR" b="1" dirty="0">
                <a:solidFill>
                  <a:schemeClr val="accent6">
                    <a:lumMod val="40000"/>
                    <a:lumOff val="60000"/>
                  </a:schemeClr>
                </a:solidFill>
              </a:rPr>
              <a:t>ağdaki tüm cihazlara</a:t>
            </a:r>
            <a:r>
              <a:rPr lang="tr-TR" dirty="0">
                <a:solidFill>
                  <a:schemeClr val="accent6">
                    <a:lumMod val="40000"/>
                    <a:lumOff val="60000"/>
                  </a:schemeClr>
                </a:solidFill>
              </a:rPr>
              <a:t> mesaj göndermek istediğinde </a:t>
            </a:r>
            <a:r>
              <a:rPr lang="tr-TR" b="1" dirty="0" err="1">
                <a:solidFill>
                  <a:schemeClr val="accent6">
                    <a:lumMod val="40000"/>
                    <a:lumOff val="60000"/>
                  </a:schemeClr>
                </a:solidFill>
              </a:rPr>
              <a:t>broadcast</a:t>
            </a:r>
            <a:r>
              <a:rPr lang="tr-TR" b="1" dirty="0">
                <a:solidFill>
                  <a:schemeClr val="accent6">
                    <a:lumMod val="40000"/>
                    <a:lumOff val="60000"/>
                  </a:schemeClr>
                </a:solidFill>
              </a:rPr>
              <a:t> adresini</a:t>
            </a:r>
            <a:r>
              <a:rPr lang="tr-TR" dirty="0">
                <a:solidFill>
                  <a:schemeClr val="accent6">
                    <a:lumMod val="40000"/>
                    <a:lumOff val="60000"/>
                  </a:schemeClr>
                </a:solidFill>
              </a:rPr>
              <a:t> kullanır.</a:t>
            </a:r>
          </a:p>
        </p:txBody>
      </p:sp>
    </p:spTree>
    <p:extLst>
      <p:ext uri="{BB962C8B-B14F-4D97-AF65-F5344CB8AC3E}">
        <p14:creationId xmlns:p14="http://schemas.microsoft.com/office/powerpoint/2010/main" val="3949547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FE447-2487-7F8B-3665-23BC4882437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69426770-C311-FDAE-9284-748B61AA2B50}"/>
              </a:ext>
            </a:extLst>
          </p:cNvPr>
          <p:cNvSpPr>
            <a:spLocks noGrp="1"/>
          </p:cNvSpPr>
          <p:nvPr>
            <p:ph type="title"/>
          </p:nvPr>
        </p:nvSpPr>
        <p:spPr/>
        <p:txBody>
          <a:bodyPr/>
          <a:lstStyle/>
          <a:p>
            <a:r>
              <a:rPr lang="tr-TR" dirty="0" err="1"/>
              <a:t>Private</a:t>
            </a:r>
            <a:r>
              <a:rPr lang="tr-TR" dirty="0"/>
              <a:t> Network </a:t>
            </a:r>
            <a:r>
              <a:rPr lang="tr-TR" dirty="0" err="1"/>
              <a:t>Adress</a:t>
            </a:r>
            <a:r>
              <a:rPr lang="tr-TR" dirty="0"/>
              <a:t> </a:t>
            </a:r>
            <a:r>
              <a:rPr lang="tr-TR" dirty="0" err="1"/>
              <a:t>Sample</a:t>
            </a:r>
            <a:r>
              <a:rPr lang="tr-TR" dirty="0"/>
              <a:t> -1  </a:t>
            </a:r>
          </a:p>
        </p:txBody>
      </p:sp>
      <p:sp>
        <p:nvSpPr>
          <p:cNvPr id="4" name="Slayt Numarası Yer Tutucusu 3">
            <a:extLst>
              <a:ext uri="{FF2B5EF4-FFF2-40B4-BE49-F238E27FC236}">
                <a16:creationId xmlns:a16="http://schemas.microsoft.com/office/drawing/2014/main" id="{CE1D560B-03B6-A366-160B-4F0D15361801}"/>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26</a:t>
            </a:fld>
            <a:endParaRPr lang="tr-TR" noProof="0"/>
          </a:p>
        </p:txBody>
      </p:sp>
      <p:pic>
        <p:nvPicPr>
          <p:cNvPr id="6" name="Resim 5">
            <a:extLst>
              <a:ext uri="{FF2B5EF4-FFF2-40B4-BE49-F238E27FC236}">
                <a16:creationId xmlns:a16="http://schemas.microsoft.com/office/drawing/2014/main" id="{737EBC70-170C-28D8-12A5-7C4BC9CE585C}"/>
              </a:ext>
            </a:extLst>
          </p:cNvPr>
          <p:cNvPicPr>
            <a:picLocks noChangeAspect="1"/>
          </p:cNvPicPr>
          <p:nvPr/>
        </p:nvPicPr>
        <p:blipFill>
          <a:blip r:embed="rId2"/>
          <a:stretch>
            <a:fillRect/>
          </a:stretch>
        </p:blipFill>
        <p:spPr>
          <a:xfrm>
            <a:off x="5435829" y="1142217"/>
            <a:ext cx="5811061" cy="4437039"/>
          </a:xfrm>
          <a:prstGeom prst="rect">
            <a:avLst/>
          </a:prstGeom>
        </p:spPr>
      </p:pic>
    </p:spTree>
    <p:extLst>
      <p:ext uri="{BB962C8B-B14F-4D97-AF65-F5344CB8AC3E}">
        <p14:creationId xmlns:p14="http://schemas.microsoft.com/office/powerpoint/2010/main" val="652980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9843E9-079B-B356-3193-B93F9FC77230}"/>
              </a:ext>
            </a:extLst>
          </p:cNvPr>
          <p:cNvSpPr>
            <a:spLocks noGrp="1"/>
          </p:cNvSpPr>
          <p:nvPr>
            <p:ph type="title"/>
          </p:nvPr>
        </p:nvSpPr>
        <p:spPr/>
        <p:txBody>
          <a:bodyPr/>
          <a:lstStyle/>
          <a:p>
            <a:r>
              <a:rPr lang="tr-TR" dirty="0"/>
              <a:t>Cloud Computing </a:t>
            </a:r>
            <a:r>
              <a:rPr lang="tr-TR" dirty="0" err="1"/>
              <a:t>Models</a:t>
            </a:r>
            <a:r>
              <a:rPr lang="tr-TR" dirty="0"/>
              <a:t> </a:t>
            </a:r>
          </a:p>
        </p:txBody>
      </p:sp>
      <p:sp>
        <p:nvSpPr>
          <p:cNvPr id="3" name="İçerik Yer Tutucusu 2">
            <a:extLst>
              <a:ext uri="{FF2B5EF4-FFF2-40B4-BE49-F238E27FC236}">
                <a16:creationId xmlns:a16="http://schemas.microsoft.com/office/drawing/2014/main" id="{4298129D-0761-4608-E04F-669FBCCBA883}"/>
              </a:ext>
            </a:extLst>
          </p:cNvPr>
          <p:cNvSpPr>
            <a:spLocks noGrp="1"/>
          </p:cNvSpPr>
          <p:nvPr>
            <p:ph idx="1"/>
          </p:nvPr>
        </p:nvSpPr>
        <p:spPr/>
        <p:txBody>
          <a:bodyPr/>
          <a:lstStyle/>
          <a:p>
            <a:r>
              <a:rPr lang="tr-TR" dirty="0"/>
              <a:t>Bu bölümde , bulut bilişimde en çok kullanılan modelleri ele alacağız. </a:t>
            </a:r>
            <a:br>
              <a:rPr lang="tr-TR" dirty="0"/>
            </a:br>
            <a:r>
              <a:rPr lang="tr-TR" dirty="0"/>
              <a:t>Ayrıca , Ele alacağımız modellemelerin yanı sıra yeni yeni trend olmakta olan bazı modelleri de konuşacağız. </a:t>
            </a:r>
          </a:p>
          <a:p>
            <a:endParaRPr lang="tr-TR" dirty="0"/>
          </a:p>
          <a:p>
            <a:r>
              <a:rPr lang="tr-TR" dirty="0" err="1"/>
              <a:t>IaaS</a:t>
            </a:r>
            <a:r>
              <a:rPr lang="tr-TR" dirty="0"/>
              <a:t> – </a:t>
            </a:r>
            <a:r>
              <a:rPr lang="tr-TR" dirty="0" err="1"/>
              <a:t>Infrastructure</a:t>
            </a:r>
            <a:r>
              <a:rPr lang="tr-TR" dirty="0"/>
              <a:t> as a Service </a:t>
            </a:r>
            <a:br>
              <a:rPr lang="tr-TR" dirty="0"/>
            </a:br>
            <a:r>
              <a:rPr lang="tr-TR" dirty="0"/>
              <a:t>Altyapı olarak servis şeklinde dilimize çevirebileceğimiz hizmet modeli bir servis sağlayıcı veya bulut sağlayıcıdan doğrudan sunucu kaynağı olarak satın alabileceğiniz servis şeklidir. </a:t>
            </a:r>
          </a:p>
          <a:p>
            <a:r>
              <a:rPr lang="tr-TR" dirty="0"/>
              <a:t>Buna örnek olarak , AWS üzerinden bir EC2 kurulumu veya Turkcell , Vodafone gibi bir lokal </a:t>
            </a:r>
            <a:r>
              <a:rPr lang="tr-TR" dirty="0" err="1"/>
              <a:t>verimerkezinden</a:t>
            </a:r>
            <a:r>
              <a:rPr lang="tr-TR" dirty="0"/>
              <a:t> VM sunucu talebi buraya örnektir. </a:t>
            </a:r>
          </a:p>
        </p:txBody>
      </p:sp>
      <p:sp>
        <p:nvSpPr>
          <p:cNvPr id="4" name="Slayt Numarası Yer Tutucusu 3">
            <a:extLst>
              <a:ext uri="{FF2B5EF4-FFF2-40B4-BE49-F238E27FC236}">
                <a16:creationId xmlns:a16="http://schemas.microsoft.com/office/drawing/2014/main" id="{618F029A-F613-74D8-AC84-59CC8E49B7EF}"/>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27</a:t>
            </a:fld>
            <a:endParaRPr lang="tr-TR" noProof="0"/>
          </a:p>
        </p:txBody>
      </p:sp>
    </p:spTree>
    <p:extLst>
      <p:ext uri="{BB962C8B-B14F-4D97-AF65-F5344CB8AC3E}">
        <p14:creationId xmlns:p14="http://schemas.microsoft.com/office/powerpoint/2010/main" val="2182101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5ABBB-2253-540D-E013-BB1747476DA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058C9DF-DD2C-15AF-2845-2D1763AD50CC}"/>
              </a:ext>
            </a:extLst>
          </p:cNvPr>
          <p:cNvSpPr>
            <a:spLocks noGrp="1"/>
          </p:cNvSpPr>
          <p:nvPr>
            <p:ph type="title"/>
          </p:nvPr>
        </p:nvSpPr>
        <p:spPr/>
        <p:txBody>
          <a:bodyPr/>
          <a:lstStyle/>
          <a:p>
            <a:r>
              <a:rPr lang="tr-TR" dirty="0"/>
              <a:t>Cloud Computing </a:t>
            </a:r>
            <a:r>
              <a:rPr lang="tr-TR" dirty="0" err="1"/>
              <a:t>Models</a:t>
            </a:r>
            <a:r>
              <a:rPr lang="tr-TR" dirty="0"/>
              <a:t> </a:t>
            </a:r>
          </a:p>
        </p:txBody>
      </p:sp>
      <p:sp>
        <p:nvSpPr>
          <p:cNvPr id="3" name="İçerik Yer Tutucusu 2">
            <a:extLst>
              <a:ext uri="{FF2B5EF4-FFF2-40B4-BE49-F238E27FC236}">
                <a16:creationId xmlns:a16="http://schemas.microsoft.com/office/drawing/2014/main" id="{8AF4BDC4-DC89-4570-18CF-B752ECC69384}"/>
              </a:ext>
            </a:extLst>
          </p:cNvPr>
          <p:cNvSpPr>
            <a:spLocks noGrp="1"/>
          </p:cNvSpPr>
          <p:nvPr>
            <p:ph idx="1"/>
          </p:nvPr>
        </p:nvSpPr>
        <p:spPr/>
        <p:txBody>
          <a:bodyPr/>
          <a:lstStyle/>
          <a:p>
            <a:r>
              <a:rPr lang="tr-TR" b="1" dirty="0" err="1"/>
              <a:t>PaaS</a:t>
            </a:r>
            <a:r>
              <a:rPr lang="tr-TR" b="1" dirty="0"/>
              <a:t> – Platform as a Service </a:t>
            </a:r>
          </a:p>
          <a:p>
            <a:r>
              <a:rPr lang="tr-TR" dirty="0"/>
              <a:t>Platform olarak servis yine bir </a:t>
            </a:r>
            <a:r>
              <a:rPr lang="tr-TR" dirty="0" err="1"/>
              <a:t>verimerkezi</a:t>
            </a:r>
            <a:r>
              <a:rPr lang="tr-TR" dirty="0"/>
              <a:t> örneği üzerinden gidelim. Önceki örnekte </a:t>
            </a:r>
            <a:r>
              <a:rPr lang="tr-TR" dirty="0" err="1"/>
              <a:t>IaaS</a:t>
            </a:r>
            <a:r>
              <a:rPr lang="tr-TR" dirty="0"/>
              <a:t> ile bir sanal sunucu örneği vermiştik. </a:t>
            </a:r>
          </a:p>
          <a:p>
            <a:r>
              <a:rPr lang="tr-TR" dirty="0" err="1"/>
              <a:t>PaaS</a:t>
            </a:r>
            <a:r>
              <a:rPr lang="tr-TR" dirty="0"/>
              <a:t> ise yine </a:t>
            </a:r>
            <a:r>
              <a:rPr lang="tr-TR" dirty="0" err="1"/>
              <a:t>verimerkezinin</a:t>
            </a:r>
            <a:r>
              <a:rPr lang="tr-TR" dirty="0"/>
              <a:t> bize sağlayacağı VM oluşturmak için kullanılan </a:t>
            </a:r>
            <a:r>
              <a:rPr lang="tr-TR" dirty="0" err="1"/>
              <a:t>vCenter</a:t>
            </a:r>
            <a:r>
              <a:rPr lang="tr-TR" dirty="0"/>
              <a:t> , </a:t>
            </a:r>
            <a:r>
              <a:rPr lang="tr-TR" dirty="0" err="1"/>
              <a:t>ESXi</a:t>
            </a:r>
            <a:r>
              <a:rPr lang="tr-TR" dirty="0"/>
              <a:t> paneli veya bulut sağlayıcınızda olan panel </a:t>
            </a:r>
            <a:r>
              <a:rPr lang="tr-TR" dirty="0" err="1"/>
              <a:t>PaaS</a:t>
            </a:r>
            <a:r>
              <a:rPr lang="tr-TR" dirty="0"/>
              <a:t> örneği olabilir. </a:t>
            </a:r>
          </a:p>
          <a:p>
            <a:r>
              <a:rPr lang="tr-TR" dirty="0"/>
              <a:t>Bu durumda AWS gibi sağlayıcılar </a:t>
            </a:r>
            <a:r>
              <a:rPr lang="tr-TR" dirty="0" err="1"/>
              <a:t>IaaS</a:t>
            </a:r>
            <a:r>
              <a:rPr lang="tr-TR" dirty="0"/>
              <a:t> ve </a:t>
            </a:r>
            <a:r>
              <a:rPr lang="tr-TR" dirty="0" err="1"/>
              <a:t>PaaS</a:t>
            </a:r>
            <a:r>
              <a:rPr lang="tr-TR" dirty="0"/>
              <a:t> hizmetini birlikte sağlayabildiğini söylemek mümkündür. </a:t>
            </a:r>
          </a:p>
          <a:p>
            <a:endParaRPr lang="tr-TR" dirty="0"/>
          </a:p>
        </p:txBody>
      </p:sp>
      <p:sp>
        <p:nvSpPr>
          <p:cNvPr id="4" name="Slayt Numarası Yer Tutucusu 3">
            <a:extLst>
              <a:ext uri="{FF2B5EF4-FFF2-40B4-BE49-F238E27FC236}">
                <a16:creationId xmlns:a16="http://schemas.microsoft.com/office/drawing/2014/main" id="{644B9A8A-EDDB-0EB1-D7E2-BFF40E7148E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28</a:t>
            </a:fld>
            <a:endParaRPr lang="tr-TR" noProof="0"/>
          </a:p>
        </p:txBody>
      </p:sp>
    </p:spTree>
    <p:extLst>
      <p:ext uri="{BB962C8B-B14F-4D97-AF65-F5344CB8AC3E}">
        <p14:creationId xmlns:p14="http://schemas.microsoft.com/office/powerpoint/2010/main" val="1540581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CBD58-61D1-D0D0-05D9-2E6774A1A62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42F9389-07DD-DE10-31CD-2F61197021EB}"/>
              </a:ext>
            </a:extLst>
          </p:cNvPr>
          <p:cNvSpPr>
            <a:spLocks noGrp="1"/>
          </p:cNvSpPr>
          <p:nvPr>
            <p:ph type="title"/>
          </p:nvPr>
        </p:nvSpPr>
        <p:spPr/>
        <p:txBody>
          <a:bodyPr/>
          <a:lstStyle/>
          <a:p>
            <a:r>
              <a:rPr lang="tr-TR" dirty="0"/>
              <a:t>Cloud Computing </a:t>
            </a:r>
            <a:r>
              <a:rPr lang="tr-TR" dirty="0" err="1"/>
              <a:t>Models</a:t>
            </a:r>
            <a:r>
              <a:rPr lang="tr-TR" dirty="0"/>
              <a:t> </a:t>
            </a:r>
          </a:p>
        </p:txBody>
      </p:sp>
      <p:sp>
        <p:nvSpPr>
          <p:cNvPr id="3" name="İçerik Yer Tutucusu 2">
            <a:extLst>
              <a:ext uri="{FF2B5EF4-FFF2-40B4-BE49-F238E27FC236}">
                <a16:creationId xmlns:a16="http://schemas.microsoft.com/office/drawing/2014/main" id="{C3C94ADB-7A28-7E90-0575-9BF3E2560802}"/>
              </a:ext>
            </a:extLst>
          </p:cNvPr>
          <p:cNvSpPr>
            <a:spLocks noGrp="1"/>
          </p:cNvSpPr>
          <p:nvPr>
            <p:ph idx="1"/>
          </p:nvPr>
        </p:nvSpPr>
        <p:spPr/>
        <p:txBody>
          <a:bodyPr/>
          <a:lstStyle/>
          <a:p>
            <a:r>
              <a:rPr lang="tr-TR" b="1" dirty="0" err="1"/>
              <a:t>SaaS</a:t>
            </a:r>
            <a:r>
              <a:rPr lang="tr-TR" b="1" dirty="0"/>
              <a:t> – Software as a Service </a:t>
            </a:r>
          </a:p>
          <a:p>
            <a:r>
              <a:rPr lang="tr-TR" dirty="0"/>
              <a:t>Software as a Service , yazılım olarak hizmet aldığınız </a:t>
            </a:r>
            <a:r>
              <a:rPr lang="tr-TR" dirty="0" err="1"/>
              <a:t>herşeyi</a:t>
            </a:r>
            <a:r>
              <a:rPr lang="tr-TR" dirty="0"/>
              <a:t> </a:t>
            </a:r>
            <a:r>
              <a:rPr lang="tr-TR" dirty="0" err="1"/>
              <a:t>SaaS</a:t>
            </a:r>
            <a:r>
              <a:rPr lang="tr-TR" dirty="0"/>
              <a:t> olarak </a:t>
            </a:r>
            <a:r>
              <a:rPr lang="tr-TR" dirty="0" err="1"/>
              <a:t>değerlendirebilriz</a:t>
            </a:r>
            <a:r>
              <a:rPr lang="tr-TR" dirty="0"/>
              <a:t>. </a:t>
            </a:r>
          </a:p>
          <a:p>
            <a:r>
              <a:rPr lang="tr-TR" dirty="0"/>
              <a:t>WhatsApp</a:t>
            </a:r>
          </a:p>
          <a:p>
            <a:r>
              <a:rPr lang="tr-TR" dirty="0"/>
              <a:t>Google Drive / Gmail </a:t>
            </a:r>
          </a:p>
          <a:p>
            <a:r>
              <a:rPr lang="tr-TR" dirty="0"/>
              <a:t>Office 365 </a:t>
            </a:r>
          </a:p>
          <a:p>
            <a:r>
              <a:rPr lang="tr-TR" dirty="0"/>
              <a:t>Dropbox </a:t>
            </a:r>
          </a:p>
          <a:p>
            <a:r>
              <a:rPr lang="tr-TR" dirty="0"/>
              <a:t>Spotify , Netflix , Disney Plus</a:t>
            </a:r>
          </a:p>
          <a:p>
            <a:pPr marL="0" indent="0">
              <a:buNone/>
            </a:pPr>
            <a:r>
              <a:rPr lang="tr-TR" dirty="0"/>
              <a:t> gibi … örnekler artırılabilir.  </a:t>
            </a:r>
          </a:p>
          <a:p>
            <a:endParaRPr lang="tr-TR" dirty="0"/>
          </a:p>
        </p:txBody>
      </p:sp>
      <p:sp>
        <p:nvSpPr>
          <p:cNvPr id="4" name="Slayt Numarası Yer Tutucusu 3">
            <a:extLst>
              <a:ext uri="{FF2B5EF4-FFF2-40B4-BE49-F238E27FC236}">
                <a16:creationId xmlns:a16="http://schemas.microsoft.com/office/drawing/2014/main" id="{AB8341B8-48B3-3AC8-8C3B-5D5F47FEDC53}"/>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29</a:t>
            </a:fld>
            <a:endParaRPr lang="tr-TR" noProof="0"/>
          </a:p>
        </p:txBody>
      </p:sp>
    </p:spTree>
    <p:extLst>
      <p:ext uri="{BB962C8B-B14F-4D97-AF65-F5344CB8AC3E}">
        <p14:creationId xmlns:p14="http://schemas.microsoft.com/office/powerpoint/2010/main" val="1079746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F0B9D-677C-0260-796B-54B63540582A}"/>
              </a:ext>
            </a:extLst>
          </p:cNvPr>
          <p:cNvSpPr>
            <a:spLocks noGrp="1"/>
          </p:cNvSpPr>
          <p:nvPr>
            <p:ph type="title"/>
          </p:nvPr>
        </p:nvSpPr>
        <p:spPr/>
        <p:txBody>
          <a:bodyPr/>
          <a:lstStyle/>
          <a:p>
            <a:r>
              <a:rPr lang="tr-TR" dirty="0"/>
              <a:t>Şimdi </a:t>
            </a:r>
            <a:br>
              <a:rPr lang="tr-TR" dirty="0"/>
            </a:br>
            <a:r>
              <a:rPr lang="tr-TR" dirty="0"/>
              <a:t>Tanışalım</a:t>
            </a:r>
          </a:p>
        </p:txBody>
      </p:sp>
      <p:sp>
        <p:nvSpPr>
          <p:cNvPr id="3" name="Metin Yer Tutucusu 2">
            <a:extLst>
              <a:ext uri="{FF2B5EF4-FFF2-40B4-BE49-F238E27FC236}">
                <a16:creationId xmlns:a16="http://schemas.microsoft.com/office/drawing/2014/main" id="{EDE60CEE-3C36-6D9C-3644-AF0173C8A9DE}"/>
              </a:ext>
            </a:extLst>
          </p:cNvPr>
          <p:cNvSpPr>
            <a:spLocks noGrp="1"/>
          </p:cNvSpPr>
          <p:nvPr>
            <p:ph type="body" sz="half" idx="2"/>
          </p:nvPr>
        </p:nvSpPr>
        <p:spPr/>
        <p:txBody>
          <a:bodyPr/>
          <a:lstStyle/>
          <a:p>
            <a:r>
              <a:rPr lang="tr-TR" dirty="0">
                <a:sym typeface="Wingdings" panose="05000000000000000000" pitchFamily="2" charset="2"/>
              </a:rPr>
              <a:t> </a:t>
            </a:r>
            <a:endParaRPr lang="tr-TR" dirty="0"/>
          </a:p>
        </p:txBody>
      </p:sp>
      <p:sp>
        <p:nvSpPr>
          <p:cNvPr id="4" name="Slayt Numarası Yer Tutucusu 3">
            <a:extLst>
              <a:ext uri="{FF2B5EF4-FFF2-40B4-BE49-F238E27FC236}">
                <a16:creationId xmlns:a16="http://schemas.microsoft.com/office/drawing/2014/main" id="{121D2327-1BAE-3FBC-942D-59338A739DE2}"/>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a:t>
            </a:fld>
            <a:endParaRPr lang="tr-TR" noProof="0"/>
          </a:p>
        </p:txBody>
      </p:sp>
      <p:pic>
        <p:nvPicPr>
          <p:cNvPr id="7" name="Resim Yer Tutucusu 6" descr="kişi, şahıs, giyim, adam, insan, resmi kıyafet içeren bir resim&#10;&#10;Açıklama otomatik olarak oluşturuldu">
            <a:extLst>
              <a:ext uri="{FF2B5EF4-FFF2-40B4-BE49-F238E27FC236}">
                <a16:creationId xmlns:a16="http://schemas.microsoft.com/office/drawing/2014/main" id="{7BED9E58-0073-A7BB-63F7-3A09B30D59CE}"/>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774" r="12774"/>
          <a:stretch>
            <a:fillRect/>
          </a:stretch>
        </p:blipFill>
        <p:spPr/>
      </p:pic>
    </p:spTree>
    <p:extLst>
      <p:ext uri="{BB962C8B-B14F-4D97-AF65-F5344CB8AC3E}">
        <p14:creationId xmlns:p14="http://schemas.microsoft.com/office/powerpoint/2010/main" val="334484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7F5DA7-F9CA-A3EA-0307-FAB5168E4245}"/>
              </a:ext>
            </a:extLst>
          </p:cNvPr>
          <p:cNvSpPr>
            <a:spLocks noGrp="1"/>
          </p:cNvSpPr>
          <p:nvPr>
            <p:ph type="title"/>
          </p:nvPr>
        </p:nvSpPr>
        <p:spPr/>
        <p:txBody>
          <a:bodyPr/>
          <a:lstStyle/>
          <a:p>
            <a:r>
              <a:rPr lang="tr-TR" dirty="0">
                <a:solidFill>
                  <a:srgbClr val="FFC000"/>
                </a:solidFill>
              </a:rPr>
              <a:t>AWS</a:t>
            </a:r>
            <a:r>
              <a:rPr lang="tr-TR" dirty="0"/>
              <a:t> </a:t>
            </a:r>
            <a:r>
              <a:rPr lang="tr-TR" dirty="0" err="1"/>
              <a:t>Regions</a:t>
            </a:r>
            <a:r>
              <a:rPr lang="tr-TR" dirty="0"/>
              <a:t> &amp; </a:t>
            </a:r>
            <a:br>
              <a:rPr lang="tr-TR" dirty="0"/>
            </a:br>
            <a:r>
              <a:rPr lang="tr-TR" dirty="0"/>
              <a:t>Global </a:t>
            </a:r>
            <a:r>
              <a:rPr lang="tr-TR" dirty="0" err="1"/>
              <a:t>Infrastructure</a:t>
            </a:r>
            <a:r>
              <a:rPr lang="tr-TR" dirty="0"/>
              <a:t> </a:t>
            </a:r>
          </a:p>
        </p:txBody>
      </p:sp>
      <p:sp>
        <p:nvSpPr>
          <p:cNvPr id="3" name="İçerik Yer Tutucusu 2">
            <a:extLst>
              <a:ext uri="{FF2B5EF4-FFF2-40B4-BE49-F238E27FC236}">
                <a16:creationId xmlns:a16="http://schemas.microsoft.com/office/drawing/2014/main" id="{C1D93DD5-420F-58C8-EAC4-98AFE6C5F278}"/>
              </a:ext>
            </a:extLst>
          </p:cNvPr>
          <p:cNvSpPr>
            <a:spLocks noGrp="1"/>
          </p:cNvSpPr>
          <p:nvPr>
            <p:ph idx="1"/>
          </p:nvPr>
        </p:nvSpPr>
        <p:spPr/>
        <p:txBody>
          <a:bodyPr/>
          <a:lstStyle/>
          <a:p>
            <a:endParaRPr lang="tr-TR" dirty="0"/>
          </a:p>
          <a:p>
            <a:endParaRPr lang="tr-TR" dirty="0"/>
          </a:p>
          <a:p>
            <a:endParaRPr lang="tr-TR" dirty="0"/>
          </a:p>
          <a:p>
            <a:endParaRPr lang="tr-TR" dirty="0"/>
          </a:p>
          <a:p>
            <a:endParaRPr lang="tr-TR" dirty="0"/>
          </a:p>
          <a:p>
            <a:r>
              <a:rPr lang="tr-TR" dirty="0"/>
              <a:t>Amazon Web Services , dünya çapında 7 farklı coğrafyada 36 </a:t>
            </a:r>
            <a:r>
              <a:rPr lang="tr-TR" dirty="0" err="1"/>
              <a:t>Region</a:t>
            </a:r>
            <a:r>
              <a:rPr lang="tr-TR" dirty="0"/>
              <a:t> , 114 </a:t>
            </a:r>
            <a:r>
              <a:rPr lang="tr-TR" dirty="0" err="1"/>
              <a:t>Availibility</a:t>
            </a:r>
            <a:r>
              <a:rPr lang="tr-TR" dirty="0"/>
              <a:t> </a:t>
            </a:r>
            <a:r>
              <a:rPr lang="tr-TR" dirty="0" err="1"/>
              <a:t>Zone</a:t>
            </a:r>
            <a:r>
              <a:rPr lang="tr-TR" dirty="0"/>
              <a:t> ve 700+ </a:t>
            </a:r>
            <a:r>
              <a:rPr lang="tr-TR" dirty="0" err="1"/>
              <a:t>CloudFront</a:t>
            </a:r>
            <a:r>
              <a:rPr lang="tr-TR" dirty="0"/>
              <a:t> POP Point ile milyonlarca kuruma ve topluma en iyi bulut hizmetlerini ulaştırmayı amaçlamaktadır. </a:t>
            </a:r>
          </a:p>
          <a:p>
            <a:r>
              <a:rPr lang="tr-TR" dirty="0"/>
              <a:t>AZ – </a:t>
            </a:r>
            <a:r>
              <a:rPr lang="tr-TR" dirty="0" err="1"/>
              <a:t>Availibility</a:t>
            </a:r>
            <a:r>
              <a:rPr lang="tr-TR" dirty="0"/>
              <a:t> </a:t>
            </a:r>
            <a:r>
              <a:rPr lang="tr-TR" dirty="0" err="1"/>
              <a:t>Zone</a:t>
            </a:r>
            <a:r>
              <a:rPr lang="tr-TR" dirty="0"/>
              <a:t> – Kullanılabilirlik Alanı </a:t>
            </a:r>
          </a:p>
          <a:p>
            <a:r>
              <a:rPr lang="tr-TR" dirty="0"/>
              <a:t> POP – Point of </a:t>
            </a:r>
            <a:r>
              <a:rPr lang="tr-TR" dirty="0" err="1"/>
              <a:t>Persistance</a:t>
            </a:r>
            <a:r>
              <a:rPr lang="tr-TR" dirty="0"/>
              <a:t> </a:t>
            </a:r>
          </a:p>
          <a:p>
            <a:r>
              <a:rPr lang="tr-TR" dirty="0" err="1"/>
              <a:t>CloudFront</a:t>
            </a:r>
            <a:r>
              <a:rPr lang="tr-TR" dirty="0"/>
              <a:t> – </a:t>
            </a:r>
            <a:r>
              <a:rPr lang="tr-TR" dirty="0" err="1"/>
              <a:t>AWS’in</a:t>
            </a:r>
            <a:r>
              <a:rPr lang="tr-TR" dirty="0"/>
              <a:t> en büyük hizmetlerinden biridir. CDN ve </a:t>
            </a:r>
            <a:r>
              <a:rPr lang="tr-TR" dirty="0" err="1"/>
              <a:t>streaming</a:t>
            </a:r>
            <a:r>
              <a:rPr lang="tr-TR" dirty="0"/>
              <a:t> servislerinin hızla servis edilmesine yardımcı olur. Medya hizmetleri ve S3 ile doğrudan kullanılabilmektedir. </a:t>
            </a:r>
          </a:p>
          <a:p>
            <a:endParaRPr lang="tr-TR" dirty="0"/>
          </a:p>
        </p:txBody>
      </p:sp>
      <p:sp>
        <p:nvSpPr>
          <p:cNvPr id="4" name="Slayt Numarası Yer Tutucusu 3">
            <a:extLst>
              <a:ext uri="{FF2B5EF4-FFF2-40B4-BE49-F238E27FC236}">
                <a16:creationId xmlns:a16="http://schemas.microsoft.com/office/drawing/2014/main" id="{98A7DE53-8BCA-1536-9942-DCB66EB02D30}"/>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30</a:t>
            </a:fld>
            <a:endParaRPr lang="tr-TR" noProof="0"/>
          </a:p>
        </p:txBody>
      </p:sp>
      <p:pic>
        <p:nvPicPr>
          <p:cNvPr id="6" name="Resim 5" descr="yazı tipi, grafik, logo, grafik tasarım içeren bir resim&#10;&#10;Açıklama otomatik olarak oluşturuldu">
            <a:extLst>
              <a:ext uri="{FF2B5EF4-FFF2-40B4-BE49-F238E27FC236}">
                <a16:creationId xmlns:a16="http://schemas.microsoft.com/office/drawing/2014/main" id="{F89CAF14-99EF-5FD4-D37E-3AF7A224439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97967" y="508001"/>
            <a:ext cx="2806066" cy="1459155"/>
          </a:xfrm>
          <a:prstGeom prst="rect">
            <a:avLst/>
          </a:prstGeom>
        </p:spPr>
      </p:pic>
    </p:spTree>
    <p:extLst>
      <p:ext uri="{BB962C8B-B14F-4D97-AF65-F5344CB8AC3E}">
        <p14:creationId xmlns:p14="http://schemas.microsoft.com/office/powerpoint/2010/main" val="408408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6F010C-4366-4AEF-BBC8-304833110C9C}"/>
              </a:ext>
            </a:extLst>
          </p:cNvPr>
          <p:cNvSpPr>
            <a:spLocks noGrp="1"/>
          </p:cNvSpPr>
          <p:nvPr>
            <p:ph type="title"/>
          </p:nvPr>
        </p:nvSpPr>
        <p:spPr/>
        <p:txBody>
          <a:bodyPr/>
          <a:lstStyle/>
          <a:p>
            <a:r>
              <a:rPr lang="tr-TR" dirty="0"/>
              <a:t>EC2 – </a:t>
            </a:r>
            <a:r>
              <a:rPr lang="tr-TR" dirty="0" err="1"/>
              <a:t>Elastic</a:t>
            </a:r>
            <a:r>
              <a:rPr lang="tr-TR" dirty="0"/>
              <a:t> </a:t>
            </a:r>
            <a:r>
              <a:rPr lang="tr-TR" dirty="0" err="1"/>
              <a:t>Compute</a:t>
            </a:r>
            <a:r>
              <a:rPr lang="tr-TR" dirty="0"/>
              <a:t> Cloud </a:t>
            </a:r>
          </a:p>
        </p:txBody>
      </p:sp>
      <p:sp>
        <p:nvSpPr>
          <p:cNvPr id="3" name="İçerik Yer Tutucusu 2">
            <a:extLst>
              <a:ext uri="{FF2B5EF4-FFF2-40B4-BE49-F238E27FC236}">
                <a16:creationId xmlns:a16="http://schemas.microsoft.com/office/drawing/2014/main" id="{EBDB91CE-840E-1C66-62BE-D172658412EE}"/>
              </a:ext>
            </a:extLst>
          </p:cNvPr>
          <p:cNvSpPr>
            <a:spLocks noGrp="1"/>
          </p:cNvSpPr>
          <p:nvPr>
            <p:ph idx="1"/>
          </p:nvPr>
        </p:nvSpPr>
        <p:spPr/>
        <p:txBody>
          <a:bodyPr/>
          <a:lstStyle/>
          <a:p>
            <a:r>
              <a:rPr lang="tr-TR" dirty="0"/>
              <a:t>Amazon Esnek İşlem Bulutu (Amazon EC2), 750'den fazla bulut sunucusu ve iş yükü ihtiyaçlarınızı en iyi şekilde karşılamanıza yardımcı olacak en son işlemci, depolama alanı, ağ iletişimi, işletim sistemi ve satın alma modeli seçenekleri sayesinde en geniş ve kapsamlı işlem platformunu sunar.</a:t>
            </a:r>
          </a:p>
          <a:p>
            <a:endParaRPr lang="tr-TR" dirty="0"/>
          </a:p>
        </p:txBody>
      </p:sp>
      <p:sp>
        <p:nvSpPr>
          <p:cNvPr id="4" name="Slayt Numarası Yer Tutucusu 3">
            <a:extLst>
              <a:ext uri="{FF2B5EF4-FFF2-40B4-BE49-F238E27FC236}">
                <a16:creationId xmlns:a16="http://schemas.microsoft.com/office/drawing/2014/main" id="{37EB2390-661C-3369-8F5C-AC0A77380849}"/>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31</a:t>
            </a:fld>
            <a:endParaRPr lang="tr-TR" noProof="0"/>
          </a:p>
        </p:txBody>
      </p:sp>
    </p:spTree>
    <p:extLst>
      <p:ext uri="{BB962C8B-B14F-4D97-AF65-F5344CB8AC3E}">
        <p14:creationId xmlns:p14="http://schemas.microsoft.com/office/powerpoint/2010/main" val="3266753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75879A-D483-1969-8097-C25E904C38F1}"/>
              </a:ext>
            </a:extLst>
          </p:cNvPr>
          <p:cNvSpPr>
            <a:spLocks noGrp="1"/>
          </p:cNvSpPr>
          <p:nvPr>
            <p:ph type="title"/>
          </p:nvPr>
        </p:nvSpPr>
        <p:spPr/>
        <p:txBody>
          <a:bodyPr/>
          <a:lstStyle/>
          <a:p>
            <a:r>
              <a:rPr lang="tr-TR" dirty="0"/>
              <a:t>Sormamız gereken soru: </a:t>
            </a:r>
            <a:br>
              <a:rPr lang="tr-TR" dirty="0"/>
            </a:br>
            <a:r>
              <a:rPr lang="tr-TR" dirty="0"/>
              <a:t>Peki nasıl ?</a:t>
            </a:r>
          </a:p>
        </p:txBody>
      </p:sp>
      <p:sp>
        <p:nvSpPr>
          <p:cNvPr id="3" name="İçerik Yer Tutucusu 2">
            <a:extLst>
              <a:ext uri="{FF2B5EF4-FFF2-40B4-BE49-F238E27FC236}">
                <a16:creationId xmlns:a16="http://schemas.microsoft.com/office/drawing/2014/main" id="{B2D000DF-B4E6-3CEA-8E7B-DFCA19020EA9}"/>
              </a:ext>
            </a:extLst>
          </p:cNvPr>
          <p:cNvSpPr>
            <a:spLocks noGrp="1"/>
          </p:cNvSpPr>
          <p:nvPr>
            <p:ph idx="1"/>
          </p:nvPr>
        </p:nvSpPr>
        <p:spPr/>
        <p:txBody>
          <a:bodyPr/>
          <a:lstStyle/>
          <a:p>
            <a:r>
              <a:rPr lang="tr-TR" dirty="0"/>
              <a:t>Amazon Web Services, dünya üzerinde çok büyük müşterilere küçük / büyük demeden çok fazla kurum ve kuruluşa hizmet veriyor. Hem de çok stabil şekilde. </a:t>
            </a:r>
          </a:p>
          <a:p>
            <a:r>
              <a:rPr lang="tr-TR" dirty="0"/>
              <a:t>İnternet trafiğinin yaklaşık olarak hesaplanan </a:t>
            </a:r>
            <a:r>
              <a:rPr lang="tr-TR" b="1" dirty="0">
                <a:solidFill>
                  <a:srgbClr val="FFFF00"/>
                </a:solidFill>
              </a:rPr>
              <a:t>7 </a:t>
            </a:r>
            <a:r>
              <a:rPr lang="tr-TR" b="1" dirty="0" err="1">
                <a:solidFill>
                  <a:srgbClr val="FFFF00"/>
                </a:solidFill>
              </a:rPr>
              <a:t>Tb</a:t>
            </a:r>
            <a:r>
              <a:rPr lang="tr-TR" dirty="0">
                <a:solidFill>
                  <a:srgbClr val="FFFF00"/>
                </a:solidFill>
              </a:rPr>
              <a:t>/</a:t>
            </a:r>
            <a:r>
              <a:rPr lang="tr-TR" b="1" dirty="0" err="1">
                <a:solidFill>
                  <a:srgbClr val="FFFF00"/>
                </a:solidFill>
              </a:rPr>
              <a:t>per</a:t>
            </a:r>
            <a:r>
              <a:rPr lang="tr-TR" b="1" dirty="0">
                <a:solidFill>
                  <a:srgbClr val="FFFF00"/>
                </a:solidFill>
              </a:rPr>
              <a:t> </a:t>
            </a:r>
            <a:r>
              <a:rPr lang="tr-TR" b="1" dirty="0" err="1">
                <a:solidFill>
                  <a:srgbClr val="FFFF00"/>
                </a:solidFill>
              </a:rPr>
              <a:t>second</a:t>
            </a:r>
            <a:r>
              <a:rPr lang="tr-TR" dirty="0"/>
              <a:t> olan bir servis sağlayıcının altyapısının da buna hazır olması gerekir.</a:t>
            </a:r>
          </a:p>
          <a:p>
            <a:r>
              <a:rPr lang="tr-TR" dirty="0"/>
              <a:t>Örnek olması açısından : </a:t>
            </a:r>
            <a:br>
              <a:rPr lang="tr-TR" dirty="0"/>
            </a:br>
            <a:r>
              <a:rPr lang="tr-TR" dirty="0"/>
              <a:t>7 </a:t>
            </a:r>
            <a:r>
              <a:rPr lang="tr-TR" dirty="0" err="1"/>
              <a:t>Tbps</a:t>
            </a:r>
            <a:r>
              <a:rPr lang="tr-TR" dirty="0"/>
              <a:t> , 90 TB’lık bir dosyanın 1 dakika 30 saniyede inmesi anlamına gelmektedir. </a:t>
            </a:r>
            <a:br>
              <a:rPr lang="tr-TR" dirty="0"/>
            </a:br>
            <a:r>
              <a:rPr lang="tr-TR" dirty="0"/>
              <a:t> </a:t>
            </a:r>
          </a:p>
        </p:txBody>
      </p:sp>
      <p:sp>
        <p:nvSpPr>
          <p:cNvPr id="4" name="Slayt Numarası Yer Tutucusu 3">
            <a:extLst>
              <a:ext uri="{FF2B5EF4-FFF2-40B4-BE49-F238E27FC236}">
                <a16:creationId xmlns:a16="http://schemas.microsoft.com/office/drawing/2014/main" id="{36D0BFAC-9F07-D09C-EB69-64A567823E93}"/>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32</a:t>
            </a:fld>
            <a:endParaRPr lang="tr-TR" noProof="0"/>
          </a:p>
        </p:txBody>
      </p:sp>
    </p:spTree>
    <p:extLst>
      <p:ext uri="{BB962C8B-B14F-4D97-AF65-F5344CB8AC3E}">
        <p14:creationId xmlns:p14="http://schemas.microsoft.com/office/powerpoint/2010/main" val="2122316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FF3CA1-01F8-4D60-5B00-A0F8DC1DC9EA}"/>
              </a:ext>
            </a:extLst>
          </p:cNvPr>
          <p:cNvSpPr>
            <a:spLocks noGrp="1"/>
          </p:cNvSpPr>
          <p:nvPr>
            <p:ph type="title"/>
          </p:nvPr>
        </p:nvSpPr>
        <p:spPr/>
        <p:txBody>
          <a:bodyPr/>
          <a:lstStyle/>
          <a:p>
            <a:r>
              <a:rPr lang="tr-TR" dirty="0"/>
              <a:t>Cevap : </a:t>
            </a:r>
          </a:p>
        </p:txBody>
      </p:sp>
      <p:sp>
        <p:nvSpPr>
          <p:cNvPr id="3" name="İçerik Yer Tutucusu 2">
            <a:extLst>
              <a:ext uri="{FF2B5EF4-FFF2-40B4-BE49-F238E27FC236}">
                <a16:creationId xmlns:a16="http://schemas.microsoft.com/office/drawing/2014/main" id="{97BCD823-5E10-B1A3-55E2-B72501F26239}"/>
              </a:ext>
            </a:extLst>
          </p:cNvPr>
          <p:cNvSpPr>
            <a:spLocks noGrp="1"/>
          </p:cNvSpPr>
          <p:nvPr>
            <p:ph idx="1"/>
          </p:nvPr>
        </p:nvSpPr>
        <p:spPr>
          <a:xfrm>
            <a:off x="4618455" y="1036321"/>
            <a:ext cx="6648448" cy="619759"/>
          </a:xfrm>
        </p:spPr>
        <p:txBody>
          <a:bodyPr>
            <a:noAutofit/>
          </a:bodyPr>
          <a:lstStyle/>
          <a:p>
            <a:endParaRPr lang="tr-TR" dirty="0"/>
          </a:p>
          <a:p>
            <a:endParaRPr lang="tr-TR" dirty="0"/>
          </a:p>
          <a:p>
            <a:endParaRPr lang="tr-TR" dirty="0"/>
          </a:p>
          <a:p>
            <a:endParaRPr lang="tr-TR" dirty="0"/>
          </a:p>
          <a:p>
            <a:r>
              <a:rPr lang="tr-TR" dirty="0"/>
              <a:t>AWS </a:t>
            </a:r>
            <a:r>
              <a:rPr lang="tr-TR" dirty="0" err="1"/>
              <a:t>Nitro</a:t>
            </a:r>
            <a:r>
              <a:rPr lang="tr-TR" dirty="0"/>
              <a:t>! </a:t>
            </a:r>
          </a:p>
          <a:p>
            <a:endParaRPr lang="tr-TR" dirty="0"/>
          </a:p>
          <a:p>
            <a:endParaRPr lang="tr-TR" dirty="0"/>
          </a:p>
          <a:p>
            <a:endParaRPr lang="tr-TR" dirty="0"/>
          </a:p>
          <a:p>
            <a:endParaRPr lang="tr-TR" dirty="0"/>
          </a:p>
        </p:txBody>
      </p:sp>
      <p:sp>
        <p:nvSpPr>
          <p:cNvPr id="4" name="Slayt Numarası Yer Tutucusu 3">
            <a:extLst>
              <a:ext uri="{FF2B5EF4-FFF2-40B4-BE49-F238E27FC236}">
                <a16:creationId xmlns:a16="http://schemas.microsoft.com/office/drawing/2014/main" id="{CA77CAA4-C479-C84B-0C03-A898BBB79F6B}"/>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33</a:t>
            </a:fld>
            <a:endParaRPr lang="tr-TR" noProof="0"/>
          </a:p>
        </p:txBody>
      </p:sp>
      <p:pic>
        <p:nvPicPr>
          <p:cNvPr id="5" name="Çevrimiçi Medya 4" title="AWS Nitro Explained in 3 minutes">
            <a:hlinkClick r:id="" action="ppaction://media"/>
            <a:extLst>
              <a:ext uri="{FF2B5EF4-FFF2-40B4-BE49-F238E27FC236}">
                <a16:creationId xmlns:a16="http://schemas.microsoft.com/office/drawing/2014/main" id="{D9E2403F-1254-18A6-A26C-C98354BF9804}"/>
              </a:ext>
            </a:extLst>
          </p:cNvPr>
          <p:cNvPicPr>
            <a:picLocks noRot="1" noChangeAspect="1"/>
          </p:cNvPicPr>
          <p:nvPr>
            <a:videoFile r:link="rId1"/>
          </p:nvPr>
        </p:nvPicPr>
        <p:blipFill>
          <a:blip r:embed="rId3"/>
          <a:stretch>
            <a:fillRect/>
          </a:stretch>
        </p:blipFill>
        <p:spPr>
          <a:xfrm>
            <a:off x="4437578" y="1493519"/>
            <a:ext cx="7660442" cy="4328160"/>
          </a:xfrm>
          <a:prstGeom prst="rect">
            <a:avLst/>
          </a:prstGeom>
        </p:spPr>
      </p:pic>
    </p:spTree>
    <p:extLst>
      <p:ext uri="{BB962C8B-B14F-4D97-AF65-F5344CB8AC3E}">
        <p14:creationId xmlns:p14="http://schemas.microsoft.com/office/powerpoint/2010/main" val="284785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20A5-FF7F-4D38-9478-EA305FF7F3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82EF141-3707-0EDA-4846-0757B5633E07}"/>
              </a:ext>
            </a:extLst>
          </p:cNvPr>
          <p:cNvSpPr>
            <a:spLocks noGrp="1"/>
          </p:cNvSpPr>
          <p:nvPr>
            <p:ph type="title"/>
          </p:nvPr>
        </p:nvSpPr>
        <p:spPr/>
        <p:txBody>
          <a:bodyPr/>
          <a:lstStyle/>
          <a:p>
            <a:r>
              <a:rPr lang="tr-TR" dirty="0"/>
              <a:t>EC2 – </a:t>
            </a:r>
            <a:r>
              <a:rPr lang="tr-TR" dirty="0" err="1"/>
              <a:t>Elastic</a:t>
            </a:r>
            <a:r>
              <a:rPr lang="tr-TR" dirty="0"/>
              <a:t> </a:t>
            </a:r>
            <a:r>
              <a:rPr lang="tr-TR" dirty="0" err="1"/>
              <a:t>Compute</a:t>
            </a:r>
            <a:r>
              <a:rPr lang="tr-TR" dirty="0"/>
              <a:t> Cloud </a:t>
            </a:r>
          </a:p>
        </p:txBody>
      </p:sp>
      <p:sp>
        <p:nvSpPr>
          <p:cNvPr id="3" name="İçerik Yer Tutucusu 2">
            <a:extLst>
              <a:ext uri="{FF2B5EF4-FFF2-40B4-BE49-F238E27FC236}">
                <a16:creationId xmlns:a16="http://schemas.microsoft.com/office/drawing/2014/main" id="{CCB8F00A-BF93-8881-400F-9A9259D02A31}"/>
              </a:ext>
            </a:extLst>
          </p:cNvPr>
          <p:cNvSpPr>
            <a:spLocks noGrp="1"/>
          </p:cNvSpPr>
          <p:nvPr>
            <p:ph idx="1"/>
          </p:nvPr>
        </p:nvSpPr>
        <p:spPr>
          <a:xfrm>
            <a:off x="4505326" y="-74824"/>
            <a:ext cx="6648448" cy="5984875"/>
          </a:xfrm>
        </p:spPr>
        <p:txBody>
          <a:bodyPr>
            <a:noAutofit/>
          </a:bodyPr>
          <a:lstStyle/>
          <a:p>
            <a:r>
              <a:rPr lang="tr-TR" sz="1450" dirty="0"/>
              <a:t>Güvenilir ve ölçeklenebilir altyapıya istek üzerine erişin. %99,99 erişilebilirlik SLA taahhüdü ile kapasiteyi dakikalar içinde ölçeklendirin.</a:t>
            </a:r>
          </a:p>
          <a:p>
            <a:r>
              <a:rPr lang="tr-TR" sz="1450" dirty="0" err="1"/>
              <a:t>SLA’lar</a:t>
            </a:r>
            <a:endParaRPr lang="tr-TR" sz="1450" dirty="0"/>
          </a:p>
          <a:p>
            <a:r>
              <a:rPr lang="tr-TR" sz="1450" dirty="0"/>
              <a:t>AWS, Amazon EC2 için iki SLA taahhüdünde bulunmaktadır: (1) Birden çok </a:t>
            </a:r>
            <a:r>
              <a:rPr lang="tr-TR" sz="1450" dirty="0" err="1"/>
              <a:t>AZ’ye</a:t>
            </a:r>
            <a:r>
              <a:rPr lang="tr-TR" sz="1450" dirty="0"/>
              <a:t> veya</a:t>
            </a:r>
          </a:p>
          <a:p>
            <a:r>
              <a:rPr lang="tr-TR" sz="1450" dirty="0"/>
              <a:t>gölgeye yerleştirilmiş Amazon EC2’yi düzenleyen Bölge Düzeyinde bir SLA ve (2)</a:t>
            </a:r>
          </a:p>
          <a:p>
            <a:r>
              <a:rPr lang="tr-TR" sz="1450" dirty="0"/>
              <a:t>Amazon EC2 sanal kişisel sunucularını münferit şekilde düzenleyen Sanal Kişisel</a:t>
            </a:r>
          </a:p>
          <a:p>
            <a:r>
              <a:rPr lang="tr-TR" sz="1450" dirty="0"/>
              <a:t>Sunucu Düzeyinde bir SLA.</a:t>
            </a:r>
          </a:p>
        </p:txBody>
      </p:sp>
      <p:sp>
        <p:nvSpPr>
          <p:cNvPr id="4" name="Slayt Numarası Yer Tutucusu 3">
            <a:extLst>
              <a:ext uri="{FF2B5EF4-FFF2-40B4-BE49-F238E27FC236}">
                <a16:creationId xmlns:a16="http://schemas.microsoft.com/office/drawing/2014/main" id="{FFA54461-7DF4-E35B-1DAA-C3E1C9C58BB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34</a:t>
            </a:fld>
            <a:endParaRPr lang="tr-TR" noProof="0"/>
          </a:p>
        </p:txBody>
      </p:sp>
    </p:spTree>
    <p:extLst>
      <p:ext uri="{BB962C8B-B14F-4D97-AF65-F5344CB8AC3E}">
        <p14:creationId xmlns:p14="http://schemas.microsoft.com/office/powerpoint/2010/main" val="2496582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E4605-7C0F-308C-1A0C-BB7FDCF789E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95059A4-9DBB-A5C6-1976-3B767A90BBE9}"/>
              </a:ext>
            </a:extLst>
          </p:cNvPr>
          <p:cNvSpPr>
            <a:spLocks noGrp="1"/>
          </p:cNvSpPr>
          <p:nvPr>
            <p:ph type="title"/>
          </p:nvPr>
        </p:nvSpPr>
        <p:spPr/>
        <p:txBody>
          <a:bodyPr/>
          <a:lstStyle/>
          <a:p>
            <a:r>
              <a:rPr lang="tr-TR" dirty="0"/>
              <a:t>EC2 – </a:t>
            </a:r>
            <a:r>
              <a:rPr lang="tr-TR" dirty="0" err="1"/>
              <a:t>Elastic</a:t>
            </a:r>
            <a:r>
              <a:rPr lang="tr-TR" dirty="0"/>
              <a:t> </a:t>
            </a:r>
            <a:r>
              <a:rPr lang="tr-TR" dirty="0" err="1"/>
              <a:t>Compute</a:t>
            </a:r>
            <a:r>
              <a:rPr lang="tr-TR" dirty="0"/>
              <a:t> Cloud </a:t>
            </a:r>
          </a:p>
        </p:txBody>
      </p:sp>
      <p:sp>
        <p:nvSpPr>
          <p:cNvPr id="3" name="İçerik Yer Tutucusu 2">
            <a:extLst>
              <a:ext uri="{FF2B5EF4-FFF2-40B4-BE49-F238E27FC236}">
                <a16:creationId xmlns:a16="http://schemas.microsoft.com/office/drawing/2014/main" id="{DD3BD1AB-B113-2DA5-C111-11CBB7E404EB}"/>
              </a:ext>
            </a:extLst>
          </p:cNvPr>
          <p:cNvSpPr>
            <a:spLocks noGrp="1"/>
          </p:cNvSpPr>
          <p:nvPr>
            <p:ph idx="1"/>
          </p:nvPr>
        </p:nvSpPr>
        <p:spPr>
          <a:xfrm>
            <a:off x="4505326" y="-74823"/>
            <a:ext cx="6648448" cy="4687464"/>
          </a:xfrm>
        </p:spPr>
        <p:txBody>
          <a:bodyPr>
            <a:noAutofit/>
          </a:bodyPr>
          <a:lstStyle/>
          <a:p>
            <a:r>
              <a:rPr lang="tr-TR" sz="1650" dirty="0"/>
              <a:t>Bölge Düzeyinde SLA</a:t>
            </a:r>
          </a:p>
          <a:p>
            <a:r>
              <a:rPr lang="tr-TR" sz="1650" dirty="0"/>
              <a:t>Çalışan tüm sanal kişisel sunucuları aynı bölgede (veya belirli bir bölgede yalnızca bir</a:t>
            </a:r>
          </a:p>
          <a:p>
            <a:r>
              <a:rPr lang="tr-TR" sz="1650" dirty="0"/>
              <a:t>AZ varsa en az iki bölgede) iki veya daha çok </a:t>
            </a:r>
            <a:r>
              <a:rPr lang="tr-TR" sz="1650" dirty="0" err="1"/>
              <a:t>AZ’ye</a:t>
            </a:r>
            <a:r>
              <a:rPr lang="tr-TR" sz="1650" dirty="0"/>
              <a:t> eşzamanlı olarak yerleştirilmiş</a:t>
            </a:r>
          </a:p>
          <a:p>
            <a:r>
              <a:rPr lang="tr-TR" sz="1650" dirty="0"/>
              <a:t>Amazon EC2 için, AWS, her AWS bölgesinde Amazon EC2’yi en az %99,99 Aylık</a:t>
            </a:r>
          </a:p>
          <a:p>
            <a:r>
              <a:rPr lang="tr-TR" sz="1650" dirty="0"/>
              <a:t>Çalışma Süresi Yüzdesi ile her durumda herhangi bir </a:t>
            </a:r>
            <a:r>
              <a:rPr lang="tr-TR" sz="1650" dirty="0" err="1"/>
              <a:t>bir</a:t>
            </a:r>
            <a:r>
              <a:rPr lang="tr-TR" sz="1650" dirty="0"/>
              <a:t> aylık faturalama döngüsü</a:t>
            </a:r>
          </a:p>
          <a:p>
            <a:r>
              <a:rPr lang="tr-TR" sz="1650" dirty="0"/>
              <a:t>sırasında kullanılabilir durumda tutmak için ticari olarak makul çabayı gösterecektir</a:t>
            </a:r>
          </a:p>
          <a:p>
            <a:r>
              <a:rPr lang="tr-TR" sz="1650" dirty="0"/>
              <a:t>(“Bölge Düzeyinde SLA”). Amazon EC2'nin Bölge Düzeyinde </a:t>
            </a:r>
            <a:r>
              <a:rPr lang="tr-TR" sz="1650" dirty="0" err="1"/>
              <a:t>SLA'yı</a:t>
            </a:r>
            <a:r>
              <a:rPr lang="tr-TR" sz="1650" dirty="0"/>
              <a:t> karşılamaması</a:t>
            </a:r>
          </a:p>
          <a:p>
            <a:r>
              <a:rPr lang="tr-TR" sz="1650" dirty="0"/>
              <a:t>durumunda aşağıda açıklandığı gibi bir Hizmet Kredisi alma hakkınız olacaktır.</a:t>
            </a:r>
          </a:p>
        </p:txBody>
      </p:sp>
      <p:sp>
        <p:nvSpPr>
          <p:cNvPr id="4" name="Slayt Numarası Yer Tutucusu 3">
            <a:extLst>
              <a:ext uri="{FF2B5EF4-FFF2-40B4-BE49-F238E27FC236}">
                <a16:creationId xmlns:a16="http://schemas.microsoft.com/office/drawing/2014/main" id="{7027A78D-5EDE-2A15-EA16-3F7301191FD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35</a:t>
            </a:fld>
            <a:endParaRPr lang="tr-TR" noProof="0"/>
          </a:p>
        </p:txBody>
      </p:sp>
      <p:graphicFrame>
        <p:nvGraphicFramePr>
          <p:cNvPr id="5" name="Tablo 4">
            <a:extLst>
              <a:ext uri="{FF2B5EF4-FFF2-40B4-BE49-F238E27FC236}">
                <a16:creationId xmlns:a16="http://schemas.microsoft.com/office/drawing/2014/main" id="{F3264DD1-A38D-C99C-F063-D62B67971BF3}"/>
              </a:ext>
            </a:extLst>
          </p:cNvPr>
          <p:cNvGraphicFramePr>
            <a:graphicFrameLocks noGrp="1"/>
          </p:cNvGraphicFramePr>
          <p:nvPr>
            <p:extLst>
              <p:ext uri="{D42A27DB-BD31-4B8C-83A1-F6EECF244321}">
                <p14:modId xmlns:p14="http://schemas.microsoft.com/office/powerpoint/2010/main" val="2192090314"/>
              </p:ext>
            </p:extLst>
          </p:nvPr>
        </p:nvGraphicFramePr>
        <p:xfrm>
          <a:off x="2152650" y="4776611"/>
          <a:ext cx="9244014" cy="1584864"/>
        </p:xfrm>
        <a:graphic>
          <a:graphicData uri="http://schemas.openxmlformats.org/drawingml/2006/table">
            <a:tbl>
              <a:tblPr firstRow="1" bandRow="1">
                <a:tableStyleId>{5C22544A-7EE6-4342-B048-85BDC9FD1C3A}</a:tableStyleId>
              </a:tblPr>
              <a:tblGrid>
                <a:gridCol w="4622007">
                  <a:extLst>
                    <a:ext uri="{9D8B030D-6E8A-4147-A177-3AD203B41FA5}">
                      <a16:colId xmlns:a16="http://schemas.microsoft.com/office/drawing/2014/main" val="1276343234"/>
                    </a:ext>
                  </a:extLst>
                </a:gridCol>
                <a:gridCol w="4622007">
                  <a:extLst>
                    <a:ext uri="{9D8B030D-6E8A-4147-A177-3AD203B41FA5}">
                      <a16:colId xmlns:a16="http://schemas.microsoft.com/office/drawing/2014/main" val="2223135957"/>
                    </a:ext>
                  </a:extLst>
                </a:gridCol>
              </a:tblGrid>
              <a:tr h="406368">
                <a:tc>
                  <a:txBody>
                    <a:bodyPr/>
                    <a:lstStyle/>
                    <a:p>
                      <a:r>
                        <a:rPr lang="tr-TR" dirty="0"/>
                        <a:t>Aylık Çalışma Süresi Yüzdesi </a:t>
                      </a:r>
                    </a:p>
                  </a:txBody>
                  <a:tcPr/>
                </a:tc>
                <a:tc>
                  <a:txBody>
                    <a:bodyPr/>
                    <a:lstStyle/>
                    <a:p>
                      <a:r>
                        <a:rPr lang="tr-TR" dirty="0"/>
                        <a:t>Hizmet Kredisi Yüzdesi </a:t>
                      </a:r>
                    </a:p>
                  </a:txBody>
                  <a:tcPr/>
                </a:tc>
                <a:extLst>
                  <a:ext uri="{0D108BD9-81ED-4DB2-BD59-A6C34878D82A}">
                    <a16:rowId xmlns:a16="http://schemas.microsoft.com/office/drawing/2014/main" val="1600723646"/>
                  </a:ext>
                </a:extLst>
              </a:tr>
              <a:tr h="406368">
                <a:tc>
                  <a:txBody>
                    <a:bodyPr/>
                    <a:lstStyle/>
                    <a:p>
                      <a:r>
                        <a:rPr lang="tr-TR" dirty="0"/>
                        <a:t>%99.99’dan az ama 99.0% eşit/büyük</a:t>
                      </a:r>
                    </a:p>
                  </a:txBody>
                  <a:tcPr/>
                </a:tc>
                <a:tc>
                  <a:txBody>
                    <a:bodyPr/>
                    <a:lstStyle/>
                    <a:p>
                      <a:r>
                        <a:rPr lang="tr-TR" dirty="0"/>
                        <a:t>%10</a:t>
                      </a:r>
                    </a:p>
                  </a:txBody>
                  <a:tcPr/>
                </a:tc>
                <a:extLst>
                  <a:ext uri="{0D108BD9-81ED-4DB2-BD59-A6C34878D82A}">
                    <a16:rowId xmlns:a16="http://schemas.microsoft.com/office/drawing/2014/main" val="2334389464"/>
                  </a:ext>
                </a:extLst>
              </a:tr>
              <a:tr h="406368">
                <a:tc>
                  <a:txBody>
                    <a:bodyPr/>
                    <a:lstStyle/>
                    <a:p>
                      <a:r>
                        <a:rPr lang="tr-TR" dirty="0"/>
                        <a:t>%99’dan az ama %95 eşit/büyük</a:t>
                      </a:r>
                    </a:p>
                  </a:txBody>
                  <a:tcPr/>
                </a:tc>
                <a:tc>
                  <a:txBody>
                    <a:bodyPr/>
                    <a:lstStyle/>
                    <a:p>
                      <a:r>
                        <a:rPr lang="tr-TR" dirty="0"/>
                        <a:t>%30</a:t>
                      </a:r>
                    </a:p>
                  </a:txBody>
                  <a:tcPr/>
                </a:tc>
                <a:extLst>
                  <a:ext uri="{0D108BD9-81ED-4DB2-BD59-A6C34878D82A}">
                    <a16:rowId xmlns:a16="http://schemas.microsoft.com/office/drawing/2014/main" val="1845645294"/>
                  </a:ext>
                </a:extLst>
              </a:tr>
              <a:tr h="232210">
                <a:tc>
                  <a:txBody>
                    <a:bodyPr/>
                    <a:lstStyle/>
                    <a:p>
                      <a:r>
                        <a:rPr lang="tr-TR" dirty="0"/>
                        <a:t>%95’den az </a:t>
                      </a:r>
                    </a:p>
                  </a:txBody>
                  <a:tcPr/>
                </a:tc>
                <a:tc>
                  <a:txBody>
                    <a:bodyPr/>
                    <a:lstStyle/>
                    <a:p>
                      <a:r>
                        <a:rPr lang="tr-TR" dirty="0"/>
                        <a:t>%100</a:t>
                      </a:r>
                    </a:p>
                  </a:txBody>
                  <a:tcPr/>
                </a:tc>
                <a:extLst>
                  <a:ext uri="{0D108BD9-81ED-4DB2-BD59-A6C34878D82A}">
                    <a16:rowId xmlns:a16="http://schemas.microsoft.com/office/drawing/2014/main" val="3915920032"/>
                  </a:ext>
                </a:extLst>
              </a:tr>
            </a:tbl>
          </a:graphicData>
        </a:graphic>
      </p:graphicFrame>
    </p:spTree>
    <p:extLst>
      <p:ext uri="{BB962C8B-B14F-4D97-AF65-F5344CB8AC3E}">
        <p14:creationId xmlns:p14="http://schemas.microsoft.com/office/powerpoint/2010/main" val="49215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99F9E1-C89E-DF6D-AA03-EF469E229387}"/>
              </a:ext>
            </a:extLst>
          </p:cNvPr>
          <p:cNvSpPr>
            <a:spLocks noGrp="1"/>
          </p:cNvSpPr>
          <p:nvPr>
            <p:ph type="title"/>
          </p:nvPr>
        </p:nvSpPr>
        <p:spPr/>
        <p:txBody>
          <a:bodyPr/>
          <a:lstStyle/>
          <a:p>
            <a:r>
              <a:rPr lang="tr-TR" dirty="0"/>
              <a:t>EC2 </a:t>
            </a:r>
            <a:r>
              <a:rPr lang="tr-TR" dirty="0" err="1"/>
              <a:t>Types</a:t>
            </a:r>
            <a:r>
              <a:rPr lang="tr-TR" dirty="0"/>
              <a:t> </a:t>
            </a:r>
          </a:p>
        </p:txBody>
      </p:sp>
      <p:sp>
        <p:nvSpPr>
          <p:cNvPr id="3" name="İçerik Yer Tutucusu 2">
            <a:extLst>
              <a:ext uri="{FF2B5EF4-FFF2-40B4-BE49-F238E27FC236}">
                <a16:creationId xmlns:a16="http://schemas.microsoft.com/office/drawing/2014/main" id="{19397C58-5EBE-1860-4980-514B73480529}"/>
              </a:ext>
            </a:extLst>
          </p:cNvPr>
          <p:cNvSpPr>
            <a:spLocks noGrp="1"/>
          </p:cNvSpPr>
          <p:nvPr>
            <p:ph idx="1"/>
          </p:nvPr>
        </p:nvSpPr>
        <p:spPr/>
        <p:txBody>
          <a:bodyPr/>
          <a:lstStyle/>
          <a:p>
            <a:r>
              <a:rPr lang="tr-TR" dirty="0"/>
              <a:t>AWS EC2 </a:t>
            </a:r>
            <a:r>
              <a:rPr lang="tr-TR" dirty="0" err="1"/>
              <a:t>IaaS</a:t>
            </a:r>
            <a:r>
              <a:rPr lang="tr-TR" dirty="0"/>
              <a:t> servisini farklı amaçlar için kullanılması mümkündür. </a:t>
            </a:r>
          </a:p>
          <a:p>
            <a:r>
              <a:rPr lang="tr-TR" dirty="0"/>
              <a:t>Söz konusu iş yükleri daha çok işlemci gücüne, </a:t>
            </a:r>
            <a:r>
              <a:rPr lang="tr-TR" dirty="0" err="1"/>
              <a:t>memory</a:t>
            </a:r>
            <a:r>
              <a:rPr lang="tr-TR" dirty="0"/>
              <a:t> kaynağına veya düşük gecikmeli bazı performans gerektiren internet kartları gibi farklı ihtiyaçlara sahip olabilir. </a:t>
            </a:r>
          </a:p>
          <a:p>
            <a:r>
              <a:rPr lang="tr-TR" dirty="0"/>
              <a:t>Şimdi bu tipleri genel olarak hangi durumlarda kullanabiliriz bunlara göz atalım. </a:t>
            </a:r>
          </a:p>
          <a:p>
            <a:r>
              <a:rPr lang="tr-TR" dirty="0"/>
              <a:t>- General </a:t>
            </a:r>
            <a:r>
              <a:rPr lang="tr-TR" dirty="0" err="1"/>
              <a:t>Purpose</a:t>
            </a:r>
            <a:r>
              <a:rPr lang="tr-TR" dirty="0"/>
              <a:t> – Genel kullanım , temel iş yükleri için kullanılabilir. Şirketteki herhangi bir sunucu görevi görebilir. CPU ve </a:t>
            </a:r>
            <a:r>
              <a:rPr lang="tr-TR" dirty="0" err="1"/>
              <a:t>memory</a:t>
            </a:r>
            <a:r>
              <a:rPr lang="tr-TR" dirty="0"/>
              <a:t> kaynaklarının bir ağırlığı yoktur. Ortalama iş yüklerini rahatlıkla çalıştırabilirsiniz. </a:t>
            </a:r>
          </a:p>
          <a:p>
            <a:r>
              <a:rPr lang="tr-TR" dirty="0"/>
              <a:t>t3, t3a, t2: Küçük ölçekli web siteleri, uygulama sunucuları ve test ortamları için idealdir.</a:t>
            </a:r>
          </a:p>
          <a:p>
            <a:r>
              <a:rPr lang="tr-TR" dirty="0"/>
              <a:t>m5, m5a, m5n: Orta büyüklükteki uygulamalar ve veri tabanları için uygundur.</a:t>
            </a:r>
          </a:p>
        </p:txBody>
      </p:sp>
      <p:sp>
        <p:nvSpPr>
          <p:cNvPr id="4" name="Slayt Numarası Yer Tutucusu 3">
            <a:extLst>
              <a:ext uri="{FF2B5EF4-FFF2-40B4-BE49-F238E27FC236}">
                <a16:creationId xmlns:a16="http://schemas.microsoft.com/office/drawing/2014/main" id="{EF681385-149F-D7D5-D2AF-BE3C79EE9764}"/>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36</a:t>
            </a:fld>
            <a:endParaRPr lang="tr-TR" noProof="0"/>
          </a:p>
        </p:txBody>
      </p:sp>
      <p:pic>
        <p:nvPicPr>
          <p:cNvPr id="7" name="Resim 6" descr="tasarım, portakal, turuncu, grafik, ekran görüntüsü içeren bir resim&#10;&#10;Açıklama otomatik olarak oluşturuldu">
            <a:extLst>
              <a:ext uri="{FF2B5EF4-FFF2-40B4-BE49-F238E27FC236}">
                <a16:creationId xmlns:a16="http://schemas.microsoft.com/office/drawing/2014/main" id="{8A5A617D-C074-FC19-8AFD-AC19EBEE6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827" y="365124"/>
            <a:ext cx="2028825" cy="2257425"/>
          </a:xfrm>
          <a:prstGeom prst="rect">
            <a:avLst/>
          </a:prstGeom>
        </p:spPr>
      </p:pic>
    </p:spTree>
    <p:extLst>
      <p:ext uri="{BB962C8B-B14F-4D97-AF65-F5344CB8AC3E}">
        <p14:creationId xmlns:p14="http://schemas.microsoft.com/office/powerpoint/2010/main" val="2164180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F6E3ED-200D-9B95-977C-3F98EDBD920C}"/>
              </a:ext>
            </a:extLst>
          </p:cNvPr>
          <p:cNvSpPr>
            <a:spLocks noGrp="1"/>
          </p:cNvSpPr>
          <p:nvPr>
            <p:ph type="title"/>
          </p:nvPr>
        </p:nvSpPr>
        <p:spPr/>
        <p:txBody>
          <a:bodyPr/>
          <a:lstStyle/>
          <a:p>
            <a:r>
              <a:rPr lang="tr-TR" dirty="0"/>
              <a:t>EC2 </a:t>
            </a:r>
            <a:r>
              <a:rPr lang="tr-TR" dirty="0" err="1"/>
              <a:t>Types</a:t>
            </a:r>
            <a:r>
              <a:rPr lang="tr-TR" dirty="0"/>
              <a:t> </a:t>
            </a:r>
          </a:p>
        </p:txBody>
      </p:sp>
      <p:sp>
        <p:nvSpPr>
          <p:cNvPr id="3" name="İçerik Yer Tutucusu 2">
            <a:extLst>
              <a:ext uri="{FF2B5EF4-FFF2-40B4-BE49-F238E27FC236}">
                <a16:creationId xmlns:a16="http://schemas.microsoft.com/office/drawing/2014/main" id="{09D06D08-13B2-8A24-CD6E-9F5C53FDCA84}"/>
              </a:ext>
            </a:extLst>
          </p:cNvPr>
          <p:cNvSpPr>
            <a:spLocks noGrp="1"/>
          </p:cNvSpPr>
          <p:nvPr>
            <p:ph idx="1"/>
          </p:nvPr>
        </p:nvSpPr>
        <p:spPr/>
        <p:txBody>
          <a:bodyPr/>
          <a:lstStyle/>
          <a:p>
            <a:r>
              <a:rPr lang="tr-TR" b="1" dirty="0" err="1"/>
              <a:t>Compute</a:t>
            </a:r>
            <a:r>
              <a:rPr lang="tr-TR" b="1" dirty="0"/>
              <a:t> </a:t>
            </a:r>
            <a:r>
              <a:rPr lang="tr-TR" b="1" dirty="0" err="1"/>
              <a:t>Optimized</a:t>
            </a:r>
            <a:r>
              <a:rPr lang="tr-TR" b="1" dirty="0"/>
              <a:t> </a:t>
            </a:r>
            <a:r>
              <a:rPr lang="tr-TR" b="1" dirty="0" err="1"/>
              <a:t>Instances</a:t>
            </a:r>
            <a:r>
              <a:rPr lang="tr-TR" b="1" dirty="0"/>
              <a:t> (CPU Yoğun)</a:t>
            </a:r>
          </a:p>
          <a:p>
            <a:r>
              <a:rPr lang="tr-TR" b="1" dirty="0"/>
              <a:t>Özellikler:</a:t>
            </a:r>
            <a:r>
              <a:rPr lang="tr-TR" dirty="0"/>
              <a:t> Yüksek CPU performansı gerektiren iş yükleri için optimize edilmiştir.</a:t>
            </a:r>
            <a:br>
              <a:rPr lang="tr-TR" dirty="0"/>
            </a:br>
            <a:r>
              <a:rPr lang="tr-TR" b="1" dirty="0"/>
              <a:t>Örnekler:</a:t>
            </a:r>
            <a:endParaRPr lang="tr-TR" dirty="0"/>
          </a:p>
          <a:p>
            <a:pPr>
              <a:buFont typeface="Arial" panose="020B0604020202020204" pitchFamily="34" charset="0"/>
              <a:buChar char="•"/>
            </a:pPr>
            <a:r>
              <a:rPr lang="tr-TR" b="1" dirty="0"/>
              <a:t>c5, c5n, c4</a:t>
            </a:r>
            <a:r>
              <a:rPr lang="tr-TR" dirty="0"/>
              <a:t>: Yoğun işlem gücü gerektiren uygulamalar (örneğin, yüksek performanslı web sunucuları, video kodlama, oyun sunucuları).</a:t>
            </a:r>
          </a:p>
          <a:p>
            <a:endParaRPr lang="tr-TR" dirty="0"/>
          </a:p>
          <a:p>
            <a:endParaRPr lang="tr-TR" dirty="0"/>
          </a:p>
        </p:txBody>
      </p:sp>
      <p:sp>
        <p:nvSpPr>
          <p:cNvPr id="4" name="Slayt Numarası Yer Tutucusu 3">
            <a:extLst>
              <a:ext uri="{FF2B5EF4-FFF2-40B4-BE49-F238E27FC236}">
                <a16:creationId xmlns:a16="http://schemas.microsoft.com/office/drawing/2014/main" id="{D194C195-29FB-761C-4D16-9BB52B60B364}"/>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37</a:t>
            </a:fld>
            <a:endParaRPr lang="tr-TR" noProof="0"/>
          </a:p>
        </p:txBody>
      </p:sp>
      <p:pic>
        <p:nvPicPr>
          <p:cNvPr id="6" name="Resim 5" descr="tasarım, portakal, turuncu, grafik, ekran görüntüsü içeren bir resim&#10;&#10;Açıklama otomatik olarak oluşturuldu">
            <a:extLst>
              <a:ext uri="{FF2B5EF4-FFF2-40B4-BE49-F238E27FC236}">
                <a16:creationId xmlns:a16="http://schemas.microsoft.com/office/drawing/2014/main" id="{696C4749-8023-0B50-60D2-4B988FC29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227" y="501967"/>
            <a:ext cx="2028825" cy="2257425"/>
          </a:xfrm>
          <a:prstGeom prst="rect">
            <a:avLst/>
          </a:prstGeom>
        </p:spPr>
      </p:pic>
    </p:spTree>
    <p:extLst>
      <p:ext uri="{BB962C8B-B14F-4D97-AF65-F5344CB8AC3E}">
        <p14:creationId xmlns:p14="http://schemas.microsoft.com/office/powerpoint/2010/main" val="2707144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51C7F5-EDDE-019C-5FFD-9639EFDEAD73}"/>
              </a:ext>
            </a:extLst>
          </p:cNvPr>
          <p:cNvSpPr>
            <a:spLocks noGrp="1"/>
          </p:cNvSpPr>
          <p:nvPr>
            <p:ph type="title"/>
          </p:nvPr>
        </p:nvSpPr>
        <p:spPr/>
        <p:txBody>
          <a:bodyPr/>
          <a:lstStyle/>
          <a:p>
            <a:r>
              <a:rPr lang="tr-TR" dirty="0"/>
              <a:t>EC2 </a:t>
            </a:r>
            <a:r>
              <a:rPr lang="tr-TR" dirty="0" err="1"/>
              <a:t>Types</a:t>
            </a:r>
            <a:r>
              <a:rPr lang="tr-TR" dirty="0"/>
              <a:t> </a:t>
            </a:r>
          </a:p>
        </p:txBody>
      </p:sp>
      <p:sp>
        <p:nvSpPr>
          <p:cNvPr id="3" name="İçerik Yer Tutucusu 2">
            <a:extLst>
              <a:ext uri="{FF2B5EF4-FFF2-40B4-BE49-F238E27FC236}">
                <a16:creationId xmlns:a16="http://schemas.microsoft.com/office/drawing/2014/main" id="{90718A55-1EE3-C975-7284-A93836F71905}"/>
              </a:ext>
            </a:extLst>
          </p:cNvPr>
          <p:cNvSpPr>
            <a:spLocks noGrp="1"/>
          </p:cNvSpPr>
          <p:nvPr>
            <p:ph idx="1"/>
          </p:nvPr>
        </p:nvSpPr>
        <p:spPr/>
        <p:txBody>
          <a:bodyPr/>
          <a:lstStyle/>
          <a:p>
            <a:r>
              <a:rPr lang="tr-TR" b="1" dirty="0"/>
              <a:t>Memory </a:t>
            </a:r>
            <a:r>
              <a:rPr lang="tr-TR" b="1" dirty="0" err="1"/>
              <a:t>Optimized</a:t>
            </a:r>
            <a:r>
              <a:rPr lang="tr-TR" b="1" dirty="0"/>
              <a:t> </a:t>
            </a:r>
            <a:r>
              <a:rPr lang="tr-TR" b="1" dirty="0" err="1"/>
              <a:t>Instances</a:t>
            </a:r>
            <a:r>
              <a:rPr lang="tr-TR" b="1" dirty="0"/>
              <a:t> (Hafıza Yoğun)</a:t>
            </a:r>
          </a:p>
          <a:p>
            <a:r>
              <a:rPr lang="tr-TR" b="1" dirty="0"/>
              <a:t>Özellikler:</a:t>
            </a:r>
            <a:r>
              <a:rPr lang="tr-TR" dirty="0"/>
              <a:t> Büyük miktarda RAM gerektiren uygulamalar için idealdir. </a:t>
            </a:r>
            <a:r>
              <a:rPr lang="tr-TR" dirty="0" err="1"/>
              <a:t>Veritabanları</a:t>
            </a:r>
            <a:r>
              <a:rPr lang="tr-TR" dirty="0"/>
              <a:t>, in-</a:t>
            </a:r>
            <a:r>
              <a:rPr lang="tr-TR" dirty="0" err="1"/>
              <a:t>memory</a:t>
            </a:r>
            <a:r>
              <a:rPr lang="tr-TR" dirty="0"/>
              <a:t> </a:t>
            </a:r>
            <a:r>
              <a:rPr lang="tr-TR" dirty="0" err="1"/>
              <a:t>cache</a:t>
            </a:r>
            <a:r>
              <a:rPr lang="tr-TR" dirty="0"/>
              <a:t> ve büyük veri işleme gibi senaryolar için uygundur.</a:t>
            </a:r>
            <a:br>
              <a:rPr lang="tr-TR" dirty="0"/>
            </a:br>
            <a:r>
              <a:rPr lang="tr-TR" b="1" dirty="0"/>
              <a:t>Örnekler:</a:t>
            </a:r>
            <a:endParaRPr lang="tr-TR" dirty="0"/>
          </a:p>
          <a:p>
            <a:pPr>
              <a:buFont typeface="Arial" panose="020B0604020202020204" pitchFamily="34" charset="0"/>
              <a:buChar char="•"/>
            </a:pPr>
            <a:r>
              <a:rPr lang="tr-TR" b="1" dirty="0"/>
              <a:t>r5, r5a, r5n</a:t>
            </a:r>
            <a:r>
              <a:rPr lang="tr-TR" dirty="0"/>
              <a:t>: Yüksek bellek gereksinimi olan uygulamalar (örneğin, büyük </a:t>
            </a:r>
            <a:r>
              <a:rPr lang="tr-TR" dirty="0" err="1"/>
              <a:t>veritabanları</a:t>
            </a:r>
            <a:r>
              <a:rPr lang="tr-TR" dirty="0"/>
              <a:t>, analiz ve işlem yönetimi).</a:t>
            </a:r>
          </a:p>
          <a:p>
            <a:pPr>
              <a:buFont typeface="Arial" panose="020B0604020202020204" pitchFamily="34" charset="0"/>
              <a:buChar char="•"/>
            </a:pPr>
            <a:r>
              <a:rPr lang="tr-TR" b="1" dirty="0"/>
              <a:t>x1e, u-6tb1.metal</a:t>
            </a:r>
            <a:r>
              <a:rPr lang="tr-TR" dirty="0"/>
              <a:t>: Çok büyük bellek gerektiren özel iş yükleri (örneğin, SAP HANA ve büyük veri analitiği).</a:t>
            </a:r>
          </a:p>
          <a:p>
            <a:endParaRPr lang="tr-TR" dirty="0"/>
          </a:p>
        </p:txBody>
      </p:sp>
      <p:sp>
        <p:nvSpPr>
          <p:cNvPr id="4" name="Slayt Numarası Yer Tutucusu 3">
            <a:extLst>
              <a:ext uri="{FF2B5EF4-FFF2-40B4-BE49-F238E27FC236}">
                <a16:creationId xmlns:a16="http://schemas.microsoft.com/office/drawing/2014/main" id="{D5C633BF-2902-02F7-ED9E-0734BA35642D}"/>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38</a:t>
            </a:fld>
            <a:endParaRPr lang="tr-TR" noProof="0"/>
          </a:p>
        </p:txBody>
      </p:sp>
      <p:pic>
        <p:nvPicPr>
          <p:cNvPr id="5" name="Resim 4" descr="tasarım, portakal, turuncu, grafik, ekran görüntüsü içeren bir resim&#10;&#10;Açıklama otomatik olarak oluşturuldu">
            <a:extLst>
              <a:ext uri="{FF2B5EF4-FFF2-40B4-BE49-F238E27FC236}">
                <a16:creationId xmlns:a16="http://schemas.microsoft.com/office/drawing/2014/main" id="{F0C8CF8F-8F01-B2A2-75B8-91C038EA3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667" y="3829684"/>
            <a:ext cx="2028825" cy="2257425"/>
          </a:xfrm>
          <a:prstGeom prst="rect">
            <a:avLst/>
          </a:prstGeom>
        </p:spPr>
      </p:pic>
    </p:spTree>
    <p:extLst>
      <p:ext uri="{BB962C8B-B14F-4D97-AF65-F5344CB8AC3E}">
        <p14:creationId xmlns:p14="http://schemas.microsoft.com/office/powerpoint/2010/main" val="1840349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D0C082-8993-3B1C-0BAF-31D62030C731}"/>
              </a:ext>
            </a:extLst>
          </p:cNvPr>
          <p:cNvSpPr>
            <a:spLocks noGrp="1"/>
          </p:cNvSpPr>
          <p:nvPr>
            <p:ph type="title"/>
          </p:nvPr>
        </p:nvSpPr>
        <p:spPr/>
        <p:txBody>
          <a:bodyPr/>
          <a:lstStyle/>
          <a:p>
            <a:r>
              <a:rPr lang="tr-TR" dirty="0"/>
              <a:t>EC2 </a:t>
            </a:r>
            <a:r>
              <a:rPr lang="tr-TR" dirty="0" err="1"/>
              <a:t>Types</a:t>
            </a:r>
            <a:endParaRPr lang="tr-TR" dirty="0"/>
          </a:p>
        </p:txBody>
      </p:sp>
      <p:sp>
        <p:nvSpPr>
          <p:cNvPr id="3" name="İçerik Yer Tutucusu 2">
            <a:extLst>
              <a:ext uri="{FF2B5EF4-FFF2-40B4-BE49-F238E27FC236}">
                <a16:creationId xmlns:a16="http://schemas.microsoft.com/office/drawing/2014/main" id="{E1AF5C47-53CA-1E1B-FDF1-B7294A2A369C}"/>
              </a:ext>
            </a:extLst>
          </p:cNvPr>
          <p:cNvSpPr>
            <a:spLocks noGrp="1"/>
          </p:cNvSpPr>
          <p:nvPr>
            <p:ph idx="1"/>
          </p:nvPr>
        </p:nvSpPr>
        <p:spPr/>
        <p:txBody>
          <a:bodyPr/>
          <a:lstStyle/>
          <a:p>
            <a:r>
              <a:rPr lang="tr-TR" b="1" dirty="0"/>
              <a:t>Storage </a:t>
            </a:r>
            <a:r>
              <a:rPr lang="tr-TR" b="1" dirty="0" err="1"/>
              <a:t>Optimized</a:t>
            </a:r>
            <a:r>
              <a:rPr lang="tr-TR" b="1" dirty="0"/>
              <a:t> </a:t>
            </a:r>
            <a:r>
              <a:rPr lang="tr-TR" b="1" dirty="0" err="1"/>
              <a:t>Instances</a:t>
            </a:r>
            <a:r>
              <a:rPr lang="tr-TR" b="1" dirty="0"/>
              <a:t> (Depolama Yoğun)</a:t>
            </a:r>
          </a:p>
          <a:p>
            <a:r>
              <a:rPr lang="tr-TR" b="1" dirty="0"/>
              <a:t>Özellikler:</a:t>
            </a:r>
            <a:r>
              <a:rPr lang="tr-TR" dirty="0"/>
              <a:t> Yüksek disk performansı ve büyük veri setleri için optimize edilmiştir.</a:t>
            </a:r>
            <a:br>
              <a:rPr lang="tr-TR" dirty="0"/>
            </a:br>
            <a:r>
              <a:rPr lang="tr-TR" b="1" dirty="0"/>
              <a:t>Örnekler:</a:t>
            </a:r>
            <a:endParaRPr lang="tr-TR" dirty="0"/>
          </a:p>
          <a:p>
            <a:pPr>
              <a:buFont typeface="Arial" panose="020B0604020202020204" pitchFamily="34" charset="0"/>
              <a:buChar char="•"/>
            </a:pPr>
            <a:r>
              <a:rPr lang="tr-TR" b="1" dirty="0"/>
              <a:t>i3, i3en</a:t>
            </a:r>
            <a:r>
              <a:rPr lang="tr-TR" dirty="0"/>
              <a:t>: Yüksek disk I/O gerektiren uygulamalar (örneğin, </a:t>
            </a:r>
            <a:r>
              <a:rPr lang="tr-TR" dirty="0" err="1"/>
              <a:t>NoSQL</a:t>
            </a:r>
            <a:r>
              <a:rPr lang="tr-TR" dirty="0"/>
              <a:t> veri tabanları, </a:t>
            </a:r>
            <a:r>
              <a:rPr lang="tr-TR" dirty="0" err="1"/>
              <a:t>Hadoop</a:t>
            </a:r>
            <a:r>
              <a:rPr lang="tr-TR" dirty="0"/>
              <a:t> veri işlemleri).</a:t>
            </a:r>
          </a:p>
          <a:p>
            <a:pPr>
              <a:buFont typeface="Arial" panose="020B0604020202020204" pitchFamily="34" charset="0"/>
              <a:buChar char="•"/>
            </a:pPr>
            <a:r>
              <a:rPr lang="tr-TR" b="1" dirty="0"/>
              <a:t>d2</a:t>
            </a:r>
            <a:r>
              <a:rPr lang="tr-TR" dirty="0"/>
              <a:t>: Yüksek disk kapasitesi gerektiren büyük veri depolama ve analiz iş yükleri.</a:t>
            </a:r>
          </a:p>
          <a:p>
            <a:endParaRPr lang="tr-TR" dirty="0"/>
          </a:p>
        </p:txBody>
      </p:sp>
      <p:sp>
        <p:nvSpPr>
          <p:cNvPr id="4" name="Slayt Numarası Yer Tutucusu 3">
            <a:extLst>
              <a:ext uri="{FF2B5EF4-FFF2-40B4-BE49-F238E27FC236}">
                <a16:creationId xmlns:a16="http://schemas.microsoft.com/office/drawing/2014/main" id="{38A3D99D-BE35-A7F8-A244-E0E14A019064}"/>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39</a:t>
            </a:fld>
            <a:endParaRPr lang="tr-TR" noProof="0"/>
          </a:p>
        </p:txBody>
      </p:sp>
    </p:spTree>
    <p:extLst>
      <p:ext uri="{BB962C8B-B14F-4D97-AF65-F5344CB8AC3E}">
        <p14:creationId xmlns:p14="http://schemas.microsoft.com/office/powerpoint/2010/main" val="125260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rtlCol="0"/>
          <a:lstStyle/>
          <a:p>
            <a:pPr algn="r" rtl="0">
              <a:lnSpc>
                <a:spcPct val="100000"/>
              </a:lnSpc>
            </a:pPr>
            <a:r>
              <a:rPr lang="tr-TR" dirty="0">
                <a:solidFill>
                  <a:schemeClr val="bg1"/>
                </a:solidFill>
              </a:rPr>
              <a:t>Eğitim İçeriğimiz</a:t>
            </a:r>
          </a:p>
        </p:txBody>
      </p:sp>
      <p:graphicFrame>
        <p:nvGraphicFramePr>
          <p:cNvPr id="10" name="İçerik Yer Tutucusu 2" descr="Liste İçeriği Yer Tutucusu">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4069108777"/>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ayt Numarası Yer Tutucusu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rtlCol="0"/>
          <a:lstStyle/>
          <a:p>
            <a:pPr rtl="0"/>
            <a:r>
              <a:rPr lang="tr-TR" dirty="0"/>
              <a:t>SAYFA </a:t>
            </a:r>
            <a:fld id="{4A9B5881-4007-4345-955A-79C2656F0C49}" type="slidenum">
              <a:rPr lang="tr-TR" smtClean="0"/>
              <a:pPr rtl="0"/>
              <a:t>4</a:t>
            </a:fld>
            <a:endParaRPr lang="tr-TR" dirty="0"/>
          </a:p>
        </p:txBody>
      </p:sp>
    </p:spTree>
    <p:extLst>
      <p:ext uri="{BB962C8B-B14F-4D97-AF65-F5344CB8AC3E}">
        <p14:creationId xmlns:p14="http://schemas.microsoft.com/office/powerpoint/2010/main" val="4080338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99BCD5-9A28-0B2A-902C-CD3856B0DAC9}"/>
              </a:ext>
            </a:extLst>
          </p:cNvPr>
          <p:cNvSpPr>
            <a:spLocks noGrp="1"/>
          </p:cNvSpPr>
          <p:nvPr>
            <p:ph type="title"/>
          </p:nvPr>
        </p:nvSpPr>
        <p:spPr/>
        <p:txBody>
          <a:bodyPr/>
          <a:lstStyle/>
          <a:p>
            <a:r>
              <a:rPr lang="tr-TR" dirty="0"/>
              <a:t>EC2 </a:t>
            </a:r>
            <a:r>
              <a:rPr lang="tr-TR" dirty="0" err="1"/>
              <a:t>vs</a:t>
            </a:r>
            <a:r>
              <a:rPr lang="tr-TR" dirty="0"/>
              <a:t> </a:t>
            </a:r>
            <a:r>
              <a:rPr lang="tr-TR" dirty="0" err="1"/>
              <a:t>Instance</a:t>
            </a:r>
            <a:r>
              <a:rPr lang="tr-TR" dirty="0"/>
              <a:t> </a:t>
            </a:r>
            <a:r>
              <a:rPr lang="tr-TR" dirty="0" err="1"/>
              <a:t>Store</a:t>
            </a:r>
            <a:r>
              <a:rPr lang="tr-TR" dirty="0"/>
              <a:t> </a:t>
            </a:r>
          </a:p>
        </p:txBody>
      </p:sp>
      <p:sp>
        <p:nvSpPr>
          <p:cNvPr id="3" name="İçerik Yer Tutucusu 2">
            <a:extLst>
              <a:ext uri="{FF2B5EF4-FFF2-40B4-BE49-F238E27FC236}">
                <a16:creationId xmlns:a16="http://schemas.microsoft.com/office/drawing/2014/main" id="{0FBE96B4-4C18-A48C-604F-015F6929F2C1}"/>
              </a:ext>
            </a:extLst>
          </p:cNvPr>
          <p:cNvSpPr>
            <a:spLocks noGrp="1"/>
          </p:cNvSpPr>
          <p:nvPr>
            <p:ph idx="1"/>
          </p:nvPr>
        </p:nvSpPr>
        <p:spPr>
          <a:xfrm>
            <a:off x="4705350" y="365125"/>
            <a:ext cx="6648448" cy="1433196"/>
          </a:xfrm>
        </p:spPr>
        <p:txBody>
          <a:bodyPr/>
          <a:lstStyle/>
          <a:p>
            <a:r>
              <a:rPr lang="tr-TR" dirty="0"/>
              <a:t>EC2 kullanıyor olsanız da yüksek kapasitelerde veya analiz gibi kritik iş yüklerinde farklı çözümlere ihtiyacınız olabilir. </a:t>
            </a:r>
          </a:p>
          <a:p>
            <a:r>
              <a:rPr lang="tr-TR" dirty="0"/>
              <a:t>  </a:t>
            </a:r>
          </a:p>
        </p:txBody>
      </p:sp>
      <p:sp>
        <p:nvSpPr>
          <p:cNvPr id="4" name="Slayt Numarası Yer Tutucusu 3">
            <a:extLst>
              <a:ext uri="{FF2B5EF4-FFF2-40B4-BE49-F238E27FC236}">
                <a16:creationId xmlns:a16="http://schemas.microsoft.com/office/drawing/2014/main" id="{D60A11C5-5197-6F75-AEC0-AE14DB8623BE}"/>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40</a:t>
            </a:fld>
            <a:endParaRPr lang="tr-TR" noProof="0"/>
          </a:p>
        </p:txBody>
      </p:sp>
      <p:pic>
        <p:nvPicPr>
          <p:cNvPr id="6" name="Resim 5" descr="metin, ekran görüntüsü, diyagram, yazı tipi içeren bir resim&#10;&#10;Açıklama otomatik olarak oluşturuldu">
            <a:extLst>
              <a:ext uri="{FF2B5EF4-FFF2-40B4-BE49-F238E27FC236}">
                <a16:creationId xmlns:a16="http://schemas.microsoft.com/office/drawing/2014/main" id="{79F8080C-BD19-A152-2573-6A9821518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300" y="2070789"/>
            <a:ext cx="7445860" cy="3847990"/>
          </a:xfrm>
          <a:prstGeom prst="rect">
            <a:avLst/>
          </a:prstGeom>
        </p:spPr>
      </p:pic>
    </p:spTree>
    <p:extLst>
      <p:ext uri="{BB962C8B-B14F-4D97-AF65-F5344CB8AC3E}">
        <p14:creationId xmlns:p14="http://schemas.microsoft.com/office/powerpoint/2010/main" val="3805167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9B1CE1-08C0-11D7-A58E-CAD8FE686630}"/>
              </a:ext>
            </a:extLst>
          </p:cNvPr>
          <p:cNvSpPr>
            <a:spLocks noGrp="1"/>
          </p:cNvSpPr>
          <p:nvPr>
            <p:ph type="title"/>
          </p:nvPr>
        </p:nvSpPr>
        <p:spPr/>
        <p:txBody>
          <a:bodyPr/>
          <a:lstStyle/>
          <a:p>
            <a:r>
              <a:rPr lang="tr-TR" dirty="0">
                <a:solidFill>
                  <a:srgbClr val="FFC000"/>
                </a:solidFill>
              </a:rPr>
              <a:t>AWS</a:t>
            </a:r>
            <a:r>
              <a:rPr lang="tr-TR" dirty="0"/>
              <a:t> EBS Disk </a:t>
            </a:r>
            <a:r>
              <a:rPr lang="tr-TR" dirty="0" err="1"/>
              <a:t>Types</a:t>
            </a:r>
            <a:r>
              <a:rPr lang="tr-TR" dirty="0"/>
              <a:t> </a:t>
            </a:r>
          </a:p>
        </p:txBody>
      </p:sp>
      <p:sp>
        <p:nvSpPr>
          <p:cNvPr id="3" name="İçerik Yer Tutucusu 2">
            <a:extLst>
              <a:ext uri="{FF2B5EF4-FFF2-40B4-BE49-F238E27FC236}">
                <a16:creationId xmlns:a16="http://schemas.microsoft.com/office/drawing/2014/main" id="{AE3CC059-EC27-4E73-969C-E62FB8498EBD}"/>
              </a:ext>
            </a:extLst>
          </p:cNvPr>
          <p:cNvSpPr>
            <a:spLocks noGrp="1"/>
          </p:cNvSpPr>
          <p:nvPr>
            <p:ph idx="1"/>
          </p:nvPr>
        </p:nvSpPr>
        <p:spPr>
          <a:xfrm>
            <a:off x="4705350" y="365125"/>
            <a:ext cx="6648448" cy="2550796"/>
          </a:xfrm>
        </p:spPr>
        <p:txBody>
          <a:bodyPr>
            <a:normAutofit/>
          </a:bodyPr>
          <a:lstStyle/>
          <a:p>
            <a:r>
              <a:rPr lang="tr-TR" dirty="0"/>
              <a:t>Veri Erişilebilirliği: EBS hacimleri, veri kaybını önlemek için Bölge içinde otomatik olarak çoğaltılır.</a:t>
            </a:r>
          </a:p>
          <a:p>
            <a:r>
              <a:rPr lang="tr-TR" dirty="0"/>
              <a:t>Veri Sürekliliği: EBS hacimleri, EC2 örneklerinden bağımsız olarak varlık gösterir ve gerektiğinde bağlanıp çıkarılabilir.</a:t>
            </a:r>
          </a:p>
          <a:p>
            <a:r>
              <a:rPr lang="tr-TR" dirty="0"/>
              <a:t>Veri Şifreleme: EBS, AES-256 şifreleme destekler.</a:t>
            </a:r>
          </a:p>
          <a:p>
            <a:r>
              <a:rPr lang="tr-TR" dirty="0"/>
              <a:t>Anlık Görüntüler: EBS, artımlı anlık görüntüler oluşturmanıza imkan verir.</a:t>
            </a:r>
          </a:p>
        </p:txBody>
      </p:sp>
      <p:sp>
        <p:nvSpPr>
          <p:cNvPr id="4" name="Slayt Numarası Yer Tutucusu 3">
            <a:extLst>
              <a:ext uri="{FF2B5EF4-FFF2-40B4-BE49-F238E27FC236}">
                <a16:creationId xmlns:a16="http://schemas.microsoft.com/office/drawing/2014/main" id="{3B865AA2-CA83-FDBE-67AA-41B303E1A050}"/>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41</a:t>
            </a:fld>
            <a:endParaRPr lang="tr-TR" noProof="0"/>
          </a:p>
        </p:txBody>
      </p:sp>
      <p:sp>
        <p:nvSpPr>
          <p:cNvPr id="6" name="Metin kutusu 5">
            <a:extLst>
              <a:ext uri="{FF2B5EF4-FFF2-40B4-BE49-F238E27FC236}">
                <a16:creationId xmlns:a16="http://schemas.microsoft.com/office/drawing/2014/main" id="{A5A66A08-9075-F8D6-119F-FD4E4132A823}"/>
              </a:ext>
            </a:extLst>
          </p:cNvPr>
          <p:cNvSpPr txBox="1"/>
          <p:nvPr/>
        </p:nvSpPr>
        <p:spPr>
          <a:xfrm>
            <a:off x="4705350" y="3078479"/>
            <a:ext cx="6395718" cy="1200329"/>
          </a:xfrm>
          <a:prstGeom prst="rect">
            <a:avLst/>
          </a:prstGeom>
          <a:noFill/>
        </p:spPr>
        <p:txBody>
          <a:bodyPr wrap="square" rtlCol="0">
            <a:spAutoFit/>
          </a:bodyPr>
          <a:lstStyle/>
          <a:p>
            <a:pPr marL="285750" indent="-285750">
              <a:buFontTx/>
              <a:buChar char="-"/>
            </a:pPr>
            <a:r>
              <a:rPr lang="tr-TR" dirty="0">
                <a:solidFill>
                  <a:schemeClr val="accent6">
                    <a:lumMod val="40000"/>
                    <a:lumOff val="60000"/>
                  </a:schemeClr>
                </a:solidFill>
              </a:rPr>
              <a:t>SSD </a:t>
            </a:r>
            <a:r>
              <a:rPr lang="tr-TR" dirty="0" err="1">
                <a:solidFill>
                  <a:schemeClr val="accent6">
                    <a:lumMod val="40000"/>
                    <a:lumOff val="60000"/>
                  </a:schemeClr>
                </a:solidFill>
              </a:rPr>
              <a:t>Volumes</a:t>
            </a:r>
            <a:r>
              <a:rPr lang="tr-TR" dirty="0">
                <a:solidFill>
                  <a:schemeClr val="accent6">
                    <a:lumMod val="40000"/>
                    <a:lumOff val="60000"/>
                  </a:schemeClr>
                </a:solidFill>
              </a:rPr>
              <a:t> </a:t>
            </a:r>
          </a:p>
          <a:p>
            <a:pPr marL="285750" indent="-285750">
              <a:buFontTx/>
              <a:buChar char="-"/>
            </a:pPr>
            <a:r>
              <a:rPr lang="tr-TR" dirty="0">
                <a:solidFill>
                  <a:schemeClr val="accent6">
                    <a:lumMod val="40000"/>
                    <a:lumOff val="60000"/>
                  </a:schemeClr>
                </a:solidFill>
              </a:rPr>
              <a:t>Hard Disk Drive Volume</a:t>
            </a:r>
          </a:p>
          <a:p>
            <a:pPr marL="285750" indent="-285750">
              <a:buFontTx/>
              <a:buChar char="-"/>
            </a:pPr>
            <a:r>
              <a:rPr lang="tr-TR" dirty="0" err="1">
                <a:solidFill>
                  <a:schemeClr val="accent6">
                    <a:lumMod val="40000"/>
                    <a:lumOff val="60000"/>
                  </a:schemeClr>
                </a:solidFill>
              </a:rPr>
              <a:t>Previous</a:t>
            </a:r>
            <a:r>
              <a:rPr lang="tr-TR" dirty="0">
                <a:solidFill>
                  <a:schemeClr val="accent6">
                    <a:lumMod val="40000"/>
                    <a:lumOff val="60000"/>
                  </a:schemeClr>
                </a:solidFill>
              </a:rPr>
              <a:t> </a:t>
            </a:r>
            <a:r>
              <a:rPr lang="tr-TR" dirty="0" err="1">
                <a:solidFill>
                  <a:schemeClr val="accent6">
                    <a:lumMod val="40000"/>
                    <a:lumOff val="60000"/>
                  </a:schemeClr>
                </a:solidFill>
              </a:rPr>
              <a:t>generation</a:t>
            </a:r>
            <a:r>
              <a:rPr lang="tr-TR" dirty="0">
                <a:solidFill>
                  <a:schemeClr val="accent6">
                    <a:lumMod val="40000"/>
                    <a:lumOff val="60000"/>
                  </a:schemeClr>
                </a:solidFill>
              </a:rPr>
              <a:t> </a:t>
            </a:r>
            <a:r>
              <a:rPr lang="tr-TR" dirty="0" err="1">
                <a:solidFill>
                  <a:schemeClr val="accent6">
                    <a:lumMod val="40000"/>
                    <a:lumOff val="60000"/>
                  </a:schemeClr>
                </a:solidFill>
              </a:rPr>
              <a:t>volume</a:t>
            </a:r>
            <a:r>
              <a:rPr lang="tr-TR" dirty="0">
                <a:solidFill>
                  <a:schemeClr val="accent6">
                    <a:lumMod val="40000"/>
                    <a:lumOff val="60000"/>
                  </a:schemeClr>
                </a:solidFill>
              </a:rPr>
              <a:t> olarak üçe ayrılır. </a:t>
            </a:r>
          </a:p>
          <a:p>
            <a:r>
              <a:rPr lang="tr-TR" dirty="0">
                <a:solidFill>
                  <a:schemeClr val="accent6">
                    <a:lumMod val="40000"/>
                    <a:lumOff val="60000"/>
                  </a:schemeClr>
                </a:solidFill>
              </a:rPr>
              <a:t> </a:t>
            </a:r>
          </a:p>
        </p:txBody>
      </p:sp>
      <p:sp>
        <p:nvSpPr>
          <p:cNvPr id="7" name="Metin kutusu 6">
            <a:extLst>
              <a:ext uri="{FF2B5EF4-FFF2-40B4-BE49-F238E27FC236}">
                <a16:creationId xmlns:a16="http://schemas.microsoft.com/office/drawing/2014/main" id="{2F8BDCA8-B1F4-AD66-76FB-777CA3A4C570}"/>
              </a:ext>
            </a:extLst>
          </p:cNvPr>
          <p:cNvSpPr txBox="1"/>
          <p:nvPr/>
        </p:nvSpPr>
        <p:spPr>
          <a:xfrm>
            <a:off x="4846320" y="4278808"/>
            <a:ext cx="6507478" cy="1477328"/>
          </a:xfrm>
          <a:prstGeom prst="rect">
            <a:avLst/>
          </a:prstGeom>
          <a:noFill/>
        </p:spPr>
        <p:txBody>
          <a:bodyPr wrap="square" rtlCol="0">
            <a:spAutoFit/>
          </a:bodyPr>
          <a:lstStyle/>
          <a:p>
            <a:r>
              <a:rPr lang="tr-TR" dirty="0">
                <a:solidFill>
                  <a:schemeClr val="accent6">
                    <a:lumMod val="40000"/>
                    <a:lumOff val="60000"/>
                  </a:schemeClr>
                </a:solidFill>
              </a:rPr>
              <a:t>EBS tipleri tip olarak üçe ayrılsa da en çok kullanılan disk tipi Solid </a:t>
            </a:r>
            <a:r>
              <a:rPr lang="tr-TR" dirty="0" err="1">
                <a:solidFill>
                  <a:schemeClr val="accent6">
                    <a:lumMod val="40000"/>
                    <a:lumOff val="60000"/>
                  </a:schemeClr>
                </a:solidFill>
              </a:rPr>
              <a:t>State</a:t>
            </a:r>
            <a:r>
              <a:rPr lang="tr-TR" dirty="0">
                <a:solidFill>
                  <a:schemeClr val="accent6">
                    <a:lumMod val="40000"/>
                    <a:lumOff val="60000"/>
                  </a:schemeClr>
                </a:solidFill>
              </a:rPr>
              <a:t> Disklerdir. Bu diskler de kendi aralarında ikiye ayrılır. </a:t>
            </a:r>
          </a:p>
          <a:p>
            <a:endParaRPr lang="tr-TR" dirty="0">
              <a:solidFill>
                <a:schemeClr val="accent6">
                  <a:lumMod val="40000"/>
                  <a:lumOff val="60000"/>
                </a:schemeClr>
              </a:solidFill>
            </a:endParaRPr>
          </a:p>
          <a:p>
            <a:r>
              <a:rPr lang="tr-TR" dirty="0">
                <a:solidFill>
                  <a:schemeClr val="accent6">
                    <a:lumMod val="40000"/>
                    <a:lumOff val="60000"/>
                  </a:schemeClr>
                </a:solidFill>
              </a:rPr>
              <a:t>General </a:t>
            </a:r>
            <a:r>
              <a:rPr lang="tr-TR" dirty="0" err="1">
                <a:solidFill>
                  <a:schemeClr val="accent6">
                    <a:lumMod val="40000"/>
                    <a:lumOff val="60000"/>
                  </a:schemeClr>
                </a:solidFill>
              </a:rPr>
              <a:t>Purpose</a:t>
            </a:r>
            <a:r>
              <a:rPr lang="tr-TR" dirty="0">
                <a:solidFill>
                  <a:schemeClr val="accent6">
                    <a:lumMod val="40000"/>
                    <a:lumOff val="60000"/>
                  </a:schemeClr>
                </a:solidFill>
              </a:rPr>
              <a:t> SSD ve </a:t>
            </a:r>
            <a:r>
              <a:rPr lang="tr-TR" dirty="0" err="1">
                <a:solidFill>
                  <a:schemeClr val="accent6">
                    <a:lumMod val="40000"/>
                    <a:lumOff val="60000"/>
                  </a:schemeClr>
                </a:solidFill>
              </a:rPr>
              <a:t>Provisioned</a:t>
            </a:r>
            <a:r>
              <a:rPr lang="tr-TR" dirty="0">
                <a:solidFill>
                  <a:schemeClr val="accent6">
                    <a:lumMod val="40000"/>
                    <a:lumOff val="60000"/>
                  </a:schemeClr>
                </a:solidFill>
              </a:rPr>
              <a:t> IOPS SSD olarak ayrılmaktadır. </a:t>
            </a:r>
          </a:p>
          <a:p>
            <a:r>
              <a:rPr lang="tr-TR" dirty="0">
                <a:solidFill>
                  <a:schemeClr val="accent6">
                    <a:lumMod val="40000"/>
                    <a:lumOff val="60000"/>
                  </a:schemeClr>
                </a:solidFill>
              </a:rPr>
              <a:t>Şimdi de bunların farklarına bakalım. </a:t>
            </a:r>
          </a:p>
        </p:txBody>
      </p:sp>
    </p:spTree>
    <p:extLst>
      <p:ext uri="{BB962C8B-B14F-4D97-AF65-F5344CB8AC3E}">
        <p14:creationId xmlns:p14="http://schemas.microsoft.com/office/powerpoint/2010/main" val="2498591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F5E943-D8CF-AA6B-8766-230568CBE7B8}"/>
              </a:ext>
            </a:extLst>
          </p:cNvPr>
          <p:cNvSpPr>
            <a:spLocks noGrp="1"/>
          </p:cNvSpPr>
          <p:nvPr>
            <p:ph type="title"/>
          </p:nvPr>
        </p:nvSpPr>
        <p:spPr>
          <a:xfrm>
            <a:off x="0" y="1"/>
            <a:ext cx="2235200" cy="6721472"/>
          </a:xfrm>
        </p:spPr>
        <p:txBody>
          <a:bodyPr/>
          <a:lstStyle/>
          <a:p>
            <a:r>
              <a:rPr lang="tr-TR" dirty="0">
                <a:solidFill>
                  <a:srgbClr val="FFC000"/>
                </a:solidFill>
              </a:rPr>
              <a:t>AWS</a:t>
            </a:r>
            <a:r>
              <a:rPr lang="tr-TR" dirty="0"/>
              <a:t> EBS Disk </a:t>
            </a:r>
            <a:r>
              <a:rPr lang="tr-TR" dirty="0" err="1"/>
              <a:t>Types</a:t>
            </a:r>
            <a:r>
              <a:rPr lang="tr-TR" dirty="0"/>
              <a:t> </a:t>
            </a:r>
          </a:p>
        </p:txBody>
      </p:sp>
      <p:pic>
        <p:nvPicPr>
          <p:cNvPr id="6" name="İçerik Yer Tutucusu 5" descr="metin, ekran görüntüsü, yazı tipi, sayı, numara içeren bir resim&#10;&#10;Açıklama otomatik olarak oluşturuldu">
            <a:extLst>
              <a:ext uri="{FF2B5EF4-FFF2-40B4-BE49-F238E27FC236}">
                <a16:creationId xmlns:a16="http://schemas.microsoft.com/office/drawing/2014/main" id="{3D2FE37B-8E9B-8123-39D0-68BD7BB9BB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8237" y="620622"/>
            <a:ext cx="9531996" cy="5302658"/>
          </a:xfrm>
        </p:spPr>
      </p:pic>
      <p:sp>
        <p:nvSpPr>
          <p:cNvPr id="4" name="Slayt Numarası Yer Tutucusu 3">
            <a:extLst>
              <a:ext uri="{FF2B5EF4-FFF2-40B4-BE49-F238E27FC236}">
                <a16:creationId xmlns:a16="http://schemas.microsoft.com/office/drawing/2014/main" id="{1CE49C49-BB9D-25F0-EC1C-D921A85289E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42</a:t>
            </a:fld>
            <a:endParaRPr lang="tr-TR" noProof="0"/>
          </a:p>
        </p:txBody>
      </p:sp>
    </p:spTree>
    <p:extLst>
      <p:ext uri="{BB962C8B-B14F-4D97-AF65-F5344CB8AC3E}">
        <p14:creationId xmlns:p14="http://schemas.microsoft.com/office/powerpoint/2010/main" val="4282171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ABC36-F279-9AF8-C63E-5A556A2E9E2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D8111D6-B167-ACD5-41CD-B4A89227D18F}"/>
              </a:ext>
            </a:extLst>
          </p:cNvPr>
          <p:cNvSpPr>
            <a:spLocks noGrp="1"/>
          </p:cNvSpPr>
          <p:nvPr>
            <p:ph type="title"/>
          </p:nvPr>
        </p:nvSpPr>
        <p:spPr>
          <a:xfrm>
            <a:off x="0" y="1"/>
            <a:ext cx="2235200" cy="6721472"/>
          </a:xfrm>
        </p:spPr>
        <p:txBody>
          <a:bodyPr/>
          <a:lstStyle/>
          <a:p>
            <a:r>
              <a:rPr lang="tr-TR" dirty="0">
                <a:solidFill>
                  <a:srgbClr val="FFC000"/>
                </a:solidFill>
              </a:rPr>
              <a:t>AWS</a:t>
            </a:r>
            <a:r>
              <a:rPr lang="tr-TR" dirty="0"/>
              <a:t> EBS Disk </a:t>
            </a:r>
            <a:r>
              <a:rPr lang="tr-TR" dirty="0" err="1"/>
              <a:t>Types</a:t>
            </a:r>
            <a:r>
              <a:rPr lang="tr-TR" dirty="0"/>
              <a:t> </a:t>
            </a:r>
          </a:p>
        </p:txBody>
      </p:sp>
      <p:sp>
        <p:nvSpPr>
          <p:cNvPr id="4" name="Slayt Numarası Yer Tutucusu 3">
            <a:extLst>
              <a:ext uri="{FF2B5EF4-FFF2-40B4-BE49-F238E27FC236}">
                <a16:creationId xmlns:a16="http://schemas.microsoft.com/office/drawing/2014/main" id="{4B8ABF1F-8782-6727-7F80-46A51F88CF7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43</a:t>
            </a:fld>
            <a:endParaRPr lang="tr-TR" noProof="0"/>
          </a:p>
        </p:txBody>
      </p:sp>
      <p:pic>
        <p:nvPicPr>
          <p:cNvPr id="8" name="İçerik Yer Tutucusu 7" descr="metin, ekran görüntüsü, sayı, numara, yazı tipi içeren bir resim&#10;&#10;Açıklama otomatik olarak oluşturuldu">
            <a:extLst>
              <a:ext uri="{FF2B5EF4-FFF2-40B4-BE49-F238E27FC236}">
                <a16:creationId xmlns:a16="http://schemas.microsoft.com/office/drawing/2014/main" id="{40D48654-FA90-1D63-9157-40BC0D3AD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9190" y="214108"/>
            <a:ext cx="9630410" cy="6222187"/>
          </a:xfrm>
        </p:spPr>
      </p:pic>
    </p:spTree>
    <p:extLst>
      <p:ext uri="{BB962C8B-B14F-4D97-AF65-F5344CB8AC3E}">
        <p14:creationId xmlns:p14="http://schemas.microsoft.com/office/powerpoint/2010/main" val="3811764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601520-BF8C-027C-87BF-4260B6AB313B}"/>
              </a:ext>
            </a:extLst>
          </p:cNvPr>
          <p:cNvSpPr>
            <a:spLocks noGrp="1"/>
          </p:cNvSpPr>
          <p:nvPr>
            <p:ph type="title"/>
          </p:nvPr>
        </p:nvSpPr>
        <p:spPr/>
        <p:txBody>
          <a:bodyPr/>
          <a:lstStyle/>
          <a:p>
            <a:r>
              <a:rPr lang="tr-TR" dirty="0"/>
              <a:t>AWS </a:t>
            </a:r>
            <a:r>
              <a:rPr lang="tr-TR" dirty="0" err="1"/>
              <a:t>Load</a:t>
            </a:r>
            <a:r>
              <a:rPr lang="tr-TR" dirty="0"/>
              <a:t> </a:t>
            </a:r>
            <a:r>
              <a:rPr lang="tr-TR" dirty="0" err="1"/>
              <a:t>Balancers</a:t>
            </a:r>
            <a:r>
              <a:rPr lang="tr-TR" dirty="0"/>
              <a:t> </a:t>
            </a:r>
          </a:p>
        </p:txBody>
      </p:sp>
      <p:sp>
        <p:nvSpPr>
          <p:cNvPr id="3" name="İçerik Yer Tutucusu 2">
            <a:extLst>
              <a:ext uri="{FF2B5EF4-FFF2-40B4-BE49-F238E27FC236}">
                <a16:creationId xmlns:a16="http://schemas.microsoft.com/office/drawing/2014/main" id="{4ADA5717-CEC0-2883-F15C-D6AD0D75AEAE}"/>
              </a:ext>
            </a:extLst>
          </p:cNvPr>
          <p:cNvSpPr>
            <a:spLocks noGrp="1"/>
          </p:cNvSpPr>
          <p:nvPr>
            <p:ph idx="1"/>
          </p:nvPr>
        </p:nvSpPr>
        <p:spPr/>
        <p:txBody>
          <a:bodyPr/>
          <a:lstStyle/>
          <a:p>
            <a:r>
              <a:rPr lang="tr-TR" dirty="0"/>
              <a:t>Bu bölümde AWS üzerindeki </a:t>
            </a:r>
            <a:r>
              <a:rPr lang="tr-TR" dirty="0" err="1"/>
              <a:t>Load</a:t>
            </a:r>
            <a:r>
              <a:rPr lang="tr-TR" dirty="0"/>
              <a:t> </a:t>
            </a:r>
            <a:r>
              <a:rPr lang="tr-TR" dirty="0" err="1"/>
              <a:t>Balancer</a:t>
            </a:r>
            <a:r>
              <a:rPr lang="tr-TR" dirty="0"/>
              <a:t> çeşitlerine ve farklarına değineceğiz. </a:t>
            </a:r>
          </a:p>
          <a:p>
            <a:r>
              <a:rPr lang="tr-TR" dirty="0"/>
              <a:t>AWS üzerinde kullanabileceğiniz LB tipleri : </a:t>
            </a:r>
          </a:p>
          <a:p>
            <a:r>
              <a:rPr lang="tr-TR" dirty="0"/>
              <a:t>Classic </a:t>
            </a:r>
            <a:r>
              <a:rPr lang="tr-TR" dirty="0" err="1"/>
              <a:t>Load</a:t>
            </a:r>
            <a:r>
              <a:rPr lang="tr-TR" dirty="0"/>
              <a:t> </a:t>
            </a:r>
            <a:r>
              <a:rPr lang="tr-TR" dirty="0" err="1"/>
              <a:t>Balancer</a:t>
            </a:r>
            <a:r>
              <a:rPr lang="tr-TR" dirty="0"/>
              <a:t> (</a:t>
            </a:r>
            <a:r>
              <a:rPr lang="tr-TR" b="1" dirty="0" err="1"/>
              <a:t>previous</a:t>
            </a:r>
            <a:r>
              <a:rPr lang="tr-TR" b="1" dirty="0"/>
              <a:t> </a:t>
            </a:r>
            <a:r>
              <a:rPr lang="tr-TR" b="1" dirty="0" err="1"/>
              <a:t>generation</a:t>
            </a:r>
            <a:r>
              <a:rPr lang="tr-TR" dirty="0"/>
              <a:t>)</a:t>
            </a:r>
          </a:p>
          <a:p>
            <a:r>
              <a:rPr lang="tr-TR" dirty="0"/>
              <a:t>Network </a:t>
            </a:r>
            <a:r>
              <a:rPr lang="tr-TR" dirty="0" err="1"/>
              <a:t>Load</a:t>
            </a:r>
            <a:r>
              <a:rPr lang="tr-TR" dirty="0"/>
              <a:t> </a:t>
            </a:r>
            <a:r>
              <a:rPr lang="tr-TR" dirty="0" err="1"/>
              <a:t>Balancer</a:t>
            </a:r>
            <a:endParaRPr lang="tr-TR" dirty="0"/>
          </a:p>
          <a:p>
            <a:r>
              <a:rPr lang="tr-TR" dirty="0"/>
              <a:t>Gateway </a:t>
            </a:r>
            <a:r>
              <a:rPr lang="tr-TR" dirty="0" err="1"/>
              <a:t>Load</a:t>
            </a:r>
            <a:r>
              <a:rPr lang="tr-TR" dirty="0"/>
              <a:t> </a:t>
            </a:r>
            <a:r>
              <a:rPr lang="tr-TR" dirty="0" err="1"/>
              <a:t>Balancer</a:t>
            </a:r>
            <a:endParaRPr lang="tr-TR" dirty="0"/>
          </a:p>
          <a:p>
            <a:r>
              <a:rPr lang="tr-TR" dirty="0"/>
              <a:t>Application </a:t>
            </a:r>
            <a:r>
              <a:rPr lang="tr-TR" dirty="0" err="1"/>
              <a:t>Load</a:t>
            </a:r>
            <a:r>
              <a:rPr lang="tr-TR" dirty="0"/>
              <a:t> </a:t>
            </a:r>
            <a:r>
              <a:rPr lang="tr-TR" dirty="0" err="1"/>
              <a:t>Balancer</a:t>
            </a:r>
            <a:r>
              <a:rPr lang="tr-TR" dirty="0"/>
              <a:t> </a:t>
            </a:r>
          </a:p>
        </p:txBody>
      </p:sp>
      <p:sp>
        <p:nvSpPr>
          <p:cNvPr id="4" name="Slayt Numarası Yer Tutucusu 3">
            <a:extLst>
              <a:ext uri="{FF2B5EF4-FFF2-40B4-BE49-F238E27FC236}">
                <a16:creationId xmlns:a16="http://schemas.microsoft.com/office/drawing/2014/main" id="{D2E7912D-8D95-79E4-3E3A-A0D3629801A9}"/>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44</a:t>
            </a:fld>
            <a:endParaRPr lang="tr-TR" noProof="0"/>
          </a:p>
        </p:txBody>
      </p:sp>
    </p:spTree>
    <p:extLst>
      <p:ext uri="{BB962C8B-B14F-4D97-AF65-F5344CB8AC3E}">
        <p14:creationId xmlns:p14="http://schemas.microsoft.com/office/powerpoint/2010/main" val="4273727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D2E58EC8-C7E4-3D8C-A23E-E5DBC6A2CF9A}"/>
              </a:ext>
            </a:extLst>
          </p:cNvPr>
          <p:cNvPicPr>
            <a:picLocks noGrp="1" noChangeAspect="1"/>
          </p:cNvPicPr>
          <p:nvPr>
            <p:ph idx="1"/>
          </p:nvPr>
        </p:nvPicPr>
        <p:blipFill>
          <a:blip r:embed="rId2"/>
          <a:stretch>
            <a:fillRect/>
          </a:stretch>
        </p:blipFill>
        <p:spPr>
          <a:xfrm>
            <a:off x="410415" y="574278"/>
            <a:ext cx="10943386" cy="5386683"/>
          </a:xfrm>
        </p:spPr>
      </p:pic>
      <p:sp>
        <p:nvSpPr>
          <p:cNvPr id="4" name="Slayt Numarası Yer Tutucusu 3">
            <a:extLst>
              <a:ext uri="{FF2B5EF4-FFF2-40B4-BE49-F238E27FC236}">
                <a16:creationId xmlns:a16="http://schemas.microsoft.com/office/drawing/2014/main" id="{772F4ADA-C63C-1A30-FD8E-CF39251267C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45</a:t>
            </a:fld>
            <a:endParaRPr lang="tr-TR" noProof="0"/>
          </a:p>
        </p:txBody>
      </p:sp>
    </p:spTree>
    <p:extLst>
      <p:ext uri="{BB962C8B-B14F-4D97-AF65-F5344CB8AC3E}">
        <p14:creationId xmlns:p14="http://schemas.microsoft.com/office/powerpoint/2010/main" val="1115067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37C45A-00E0-8DF5-F44A-35D64888B4DF}"/>
              </a:ext>
            </a:extLst>
          </p:cNvPr>
          <p:cNvSpPr>
            <a:spLocks noGrp="1"/>
          </p:cNvSpPr>
          <p:nvPr>
            <p:ph type="title"/>
          </p:nvPr>
        </p:nvSpPr>
        <p:spPr/>
        <p:txBody>
          <a:bodyPr/>
          <a:lstStyle/>
          <a:p>
            <a:r>
              <a:rPr lang="tr-TR" dirty="0"/>
              <a:t>CLB – PG </a:t>
            </a:r>
          </a:p>
        </p:txBody>
      </p:sp>
      <p:pic>
        <p:nvPicPr>
          <p:cNvPr id="6" name="İçerik Yer Tutucusu 5">
            <a:extLst>
              <a:ext uri="{FF2B5EF4-FFF2-40B4-BE49-F238E27FC236}">
                <a16:creationId xmlns:a16="http://schemas.microsoft.com/office/drawing/2014/main" id="{29D6E4EB-7314-BBF6-86BD-7C2CF9AFECCE}"/>
              </a:ext>
            </a:extLst>
          </p:cNvPr>
          <p:cNvPicPr>
            <a:picLocks noGrp="1" noChangeAspect="1"/>
          </p:cNvPicPr>
          <p:nvPr>
            <p:ph idx="1"/>
          </p:nvPr>
        </p:nvPicPr>
        <p:blipFill>
          <a:blip r:embed="rId2"/>
          <a:stretch>
            <a:fillRect/>
          </a:stretch>
        </p:blipFill>
        <p:spPr>
          <a:xfrm>
            <a:off x="6024282" y="1428481"/>
            <a:ext cx="4010585" cy="3858163"/>
          </a:xfrm>
        </p:spPr>
      </p:pic>
      <p:sp>
        <p:nvSpPr>
          <p:cNvPr id="4" name="Slayt Numarası Yer Tutucusu 3">
            <a:extLst>
              <a:ext uri="{FF2B5EF4-FFF2-40B4-BE49-F238E27FC236}">
                <a16:creationId xmlns:a16="http://schemas.microsoft.com/office/drawing/2014/main" id="{7FBD4BDA-1EBA-CCF9-C988-9E5709FDCD16}"/>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46</a:t>
            </a:fld>
            <a:endParaRPr lang="tr-TR" noProof="0"/>
          </a:p>
        </p:txBody>
      </p:sp>
    </p:spTree>
    <p:extLst>
      <p:ext uri="{BB962C8B-B14F-4D97-AF65-F5344CB8AC3E}">
        <p14:creationId xmlns:p14="http://schemas.microsoft.com/office/powerpoint/2010/main" val="3239819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92B5DD-A8AD-E090-983A-D94F8CDE8CDC}"/>
              </a:ext>
            </a:extLst>
          </p:cNvPr>
          <p:cNvSpPr>
            <a:spLocks noGrp="1"/>
          </p:cNvSpPr>
          <p:nvPr>
            <p:ph type="title"/>
          </p:nvPr>
        </p:nvSpPr>
        <p:spPr/>
        <p:txBody>
          <a:bodyPr/>
          <a:lstStyle/>
          <a:p>
            <a:r>
              <a:rPr lang="tr-TR" dirty="0"/>
              <a:t>S3 – Simple Storage Service </a:t>
            </a:r>
          </a:p>
        </p:txBody>
      </p:sp>
      <p:sp>
        <p:nvSpPr>
          <p:cNvPr id="3" name="İçerik Yer Tutucusu 2">
            <a:extLst>
              <a:ext uri="{FF2B5EF4-FFF2-40B4-BE49-F238E27FC236}">
                <a16:creationId xmlns:a16="http://schemas.microsoft.com/office/drawing/2014/main" id="{8CB79A59-B0BA-D77B-BAA1-A57E8F9F58A6}"/>
              </a:ext>
            </a:extLst>
          </p:cNvPr>
          <p:cNvSpPr>
            <a:spLocks noGrp="1"/>
          </p:cNvSpPr>
          <p:nvPr>
            <p:ph idx="1"/>
          </p:nvPr>
        </p:nvSpPr>
        <p:spPr/>
        <p:txBody>
          <a:bodyPr>
            <a:normAutofit lnSpcReduction="10000"/>
          </a:bodyPr>
          <a:lstStyle/>
          <a:p>
            <a:r>
              <a:rPr lang="tr-TR" dirty="0"/>
              <a:t>S3 , </a:t>
            </a:r>
            <a:r>
              <a:rPr lang="tr-TR" dirty="0" err="1"/>
              <a:t>AWS’in</a:t>
            </a:r>
            <a:r>
              <a:rPr lang="tr-TR" dirty="0"/>
              <a:t> ilk ve en çok kullanılan servislerinin başında gelmektedir. </a:t>
            </a:r>
          </a:p>
          <a:p>
            <a:r>
              <a:rPr lang="tr-TR" dirty="0"/>
              <a:t>Nedir? AWS S3 (Simple Storage Service), yüksek dayanıklılık, güvenlik ve ölçeklenebilirlik sunan bir nesne depolama hizmetidir.</a:t>
            </a:r>
          </a:p>
          <a:p>
            <a:r>
              <a:rPr lang="tr-TR" dirty="0"/>
              <a:t>Dayanıklılık ve Erişilebilirlik: %99.999999999 (11 </a:t>
            </a:r>
            <a:r>
              <a:rPr lang="tr-TR" dirty="0" err="1"/>
              <a:t>Nines</a:t>
            </a:r>
            <a:r>
              <a:rPr lang="tr-TR" dirty="0"/>
              <a:t>) dayanıklılık sağlar ve farklı erişim sınıfları sunar.</a:t>
            </a:r>
          </a:p>
          <a:p>
            <a:r>
              <a:rPr lang="tr-TR" dirty="0"/>
              <a:t>Şifreleme: Sunucu tarafında (SSE-S3, SSE-KMS, SSE-C) ve istemci tarafında şifreleme desteği vardır.</a:t>
            </a:r>
          </a:p>
          <a:p>
            <a:r>
              <a:rPr lang="tr-TR" dirty="0"/>
              <a:t>Erişim Yönetimi: IAM, </a:t>
            </a:r>
            <a:r>
              <a:rPr lang="tr-TR" dirty="0" err="1"/>
              <a:t>Bucket</a:t>
            </a:r>
            <a:r>
              <a:rPr lang="tr-TR" dirty="0"/>
              <a:t> </a:t>
            </a:r>
            <a:r>
              <a:rPr lang="tr-TR" dirty="0" err="1"/>
              <a:t>Policy</a:t>
            </a:r>
            <a:r>
              <a:rPr lang="tr-TR" dirty="0"/>
              <a:t> ve ACL ile erişim kontrolü yapılabilir.</a:t>
            </a:r>
          </a:p>
          <a:p>
            <a:r>
              <a:rPr lang="tr-TR" dirty="0" err="1"/>
              <a:t>Versiyonlama</a:t>
            </a:r>
            <a:r>
              <a:rPr lang="tr-TR" dirty="0"/>
              <a:t>: Dosya değişiklikleri için versiyon yönetimi desteği sağlar.</a:t>
            </a:r>
          </a:p>
          <a:p>
            <a:r>
              <a:rPr lang="tr-TR" dirty="0" err="1"/>
              <a:t>Lifecycle</a:t>
            </a:r>
            <a:r>
              <a:rPr lang="tr-TR" dirty="0"/>
              <a:t> </a:t>
            </a:r>
            <a:r>
              <a:rPr lang="tr-TR" dirty="0" err="1"/>
              <a:t>Policies</a:t>
            </a:r>
            <a:r>
              <a:rPr lang="tr-TR" dirty="0"/>
              <a:t>: Otomatik veri geçişi (S3 Standard → S3 </a:t>
            </a:r>
            <a:r>
              <a:rPr lang="tr-TR" dirty="0" err="1"/>
              <a:t>Glacier</a:t>
            </a:r>
            <a:r>
              <a:rPr lang="tr-TR" dirty="0"/>
              <a:t>) ve silme politikaları oluşturulabilir.</a:t>
            </a:r>
          </a:p>
          <a:p>
            <a:r>
              <a:rPr lang="tr-TR" dirty="0"/>
              <a:t>Cross-</a:t>
            </a:r>
            <a:r>
              <a:rPr lang="tr-TR" dirty="0" err="1"/>
              <a:t>Region</a:t>
            </a:r>
            <a:r>
              <a:rPr lang="tr-TR" dirty="0"/>
              <a:t> Replication (CRR): Farklı bölgelerde yedekleme için kullanılır.</a:t>
            </a:r>
          </a:p>
          <a:p>
            <a:r>
              <a:rPr lang="tr-TR" dirty="0" err="1"/>
              <a:t>Event</a:t>
            </a:r>
            <a:r>
              <a:rPr lang="tr-TR" dirty="0"/>
              <a:t> Notification: S3 üzerine yüklenen veya değiştirilen dosyalar için olay tetikleyicileri tanımlanabilir.</a:t>
            </a:r>
          </a:p>
        </p:txBody>
      </p:sp>
      <p:sp>
        <p:nvSpPr>
          <p:cNvPr id="4" name="Slayt Numarası Yer Tutucusu 3">
            <a:extLst>
              <a:ext uri="{FF2B5EF4-FFF2-40B4-BE49-F238E27FC236}">
                <a16:creationId xmlns:a16="http://schemas.microsoft.com/office/drawing/2014/main" id="{C4B538ED-B09B-4565-8C94-576A57F28892}"/>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47</a:t>
            </a:fld>
            <a:endParaRPr lang="tr-TR" noProof="0"/>
          </a:p>
        </p:txBody>
      </p:sp>
    </p:spTree>
    <p:extLst>
      <p:ext uri="{BB962C8B-B14F-4D97-AF65-F5344CB8AC3E}">
        <p14:creationId xmlns:p14="http://schemas.microsoft.com/office/powerpoint/2010/main" val="186570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7F2CEB-79AA-8914-AF97-13A4F7DD4B18}"/>
              </a:ext>
            </a:extLst>
          </p:cNvPr>
          <p:cNvSpPr>
            <a:spLocks noGrp="1"/>
          </p:cNvSpPr>
          <p:nvPr>
            <p:ph type="title"/>
          </p:nvPr>
        </p:nvSpPr>
        <p:spPr/>
        <p:txBody>
          <a:bodyPr/>
          <a:lstStyle/>
          <a:p>
            <a:r>
              <a:rPr lang="tr-TR" dirty="0"/>
              <a:t>S3 </a:t>
            </a:r>
            <a:r>
              <a:rPr lang="tr-TR" dirty="0" err="1"/>
              <a:t>Tiers</a:t>
            </a:r>
            <a:r>
              <a:rPr lang="tr-TR" dirty="0"/>
              <a:t> </a:t>
            </a:r>
          </a:p>
        </p:txBody>
      </p:sp>
      <p:sp>
        <p:nvSpPr>
          <p:cNvPr id="3" name="İçerik Yer Tutucusu 2">
            <a:extLst>
              <a:ext uri="{FF2B5EF4-FFF2-40B4-BE49-F238E27FC236}">
                <a16:creationId xmlns:a16="http://schemas.microsoft.com/office/drawing/2014/main" id="{C414E21D-079A-BD9E-BE40-59861EE3691C}"/>
              </a:ext>
            </a:extLst>
          </p:cNvPr>
          <p:cNvSpPr>
            <a:spLocks noGrp="1"/>
          </p:cNvSpPr>
          <p:nvPr>
            <p:ph idx="1"/>
          </p:nvPr>
        </p:nvSpPr>
        <p:spPr>
          <a:xfrm>
            <a:off x="4505326" y="-1475251"/>
            <a:ext cx="6648448" cy="5984875"/>
          </a:xfrm>
        </p:spPr>
        <p:txBody>
          <a:bodyPr/>
          <a:lstStyle/>
          <a:p>
            <a:r>
              <a:rPr lang="tr-TR" dirty="0"/>
              <a:t>S3 Servisinin farklı ihtiyaçlara istinaden ve yoğun kullanım durumunuza bağlı olarak fiyatlandırma ölçekleri vardır. Şimdi bunları inceleyelim. </a:t>
            </a:r>
          </a:p>
          <a:p>
            <a:r>
              <a:rPr lang="tr-TR" dirty="0"/>
              <a:t>S3 Standart </a:t>
            </a:r>
            <a:r>
              <a:rPr lang="tr-TR" dirty="0" err="1"/>
              <a:t>Tier</a:t>
            </a:r>
            <a:r>
              <a:rPr lang="tr-TR" dirty="0"/>
              <a:t> – Az önceki slaytta gördüğümüz 99.999999999 (</a:t>
            </a:r>
            <a:r>
              <a:rPr lang="tr-TR" dirty="0" err="1"/>
              <a:t>Eleven</a:t>
            </a:r>
            <a:r>
              <a:rPr lang="tr-TR" dirty="0"/>
              <a:t> Nine) güvencesi ile bir </a:t>
            </a:r>
            <a:r>
              <a:rPr lang="tr-TR" dirty="0" err="1"/>
              <a:t>region</a:t>
            </a:r>
            <a:r>
              <a:rPr lang="tr-TR" dirty="0"/>
              <a:t> üzerindeki tüm AZ </a:t>
            </a:r>
            <a:r>
              <a:rPr lang="tr-TR" dirty="0" err="1"/>
              <a:t>ler</a:t>
            </a:r>
            <a:r>
              <a:rPr lang="tr-TR" dirty="0"/>
              <a:t> üzerinde dosyalarınızın kopyasının bulundurulması sayesinde sağlanan SLA güvencesidir. </a:t>
            </a:r>
          </a:p>
          <a:p>
            <a:endParaRPr lang="tr-TR" dirty="0"/>
          </a:p>
        </p:txBody>
      </p:sp>
      <p:sp>
        <p:nvSpPr>
          <p:cNvPr id="4" name="Slayt Numarası Yer Tutucusu 3">
            <a:extLst>
              <a:ext uri="{FF2B5EF4-FFF2-40B4-BE49-F238E27FC236}">
                <a16:creationId xmlns:a16="http://schemas.microsoft.com/office/drawing/2014/main" id="{AF0DA17F-16B1-B8F3-2C07-0CBB88DB9BE6}"/>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48</a:t>
            </a:fld>
            <a:endParaRPr lang="tr-TR" noProof="0"/>
          </a:p>
        </p:txBody>
      </p:sp>
      <p:pic>
        <p:nvPicPr>
          <p:cNvPr id="6" name="Resim 5" descr="s3">
            <a:extLst>
              <a:ext uri="{FF2B5EF4-FFF2-40B4-BE49-F238E27FC236}">
                <a16:creationId xmlns:a16="http://schemas.microsoft.com/office/drawing/2014/main" id="{495F8D4D-15C5-A483-9969-1199D6187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028" y="2437755"/>
            <a:ext cx="4143737" cy="4143737"/>
          </a:xfrm>
          <a:prstGeom prst="rect">
            <a:avLst/>
          </a:prstGeom>
        </p:spPr>
      </p:pic>
    </p:spTree>
    <p:extLst>
      <p:ext uri="{BB962C8B-B14F-4D97-AF65-F5344CB8AC3E}">
        <p14:creationId xmlns:p14="http://schemas.microsoft.com/office/powerpoint/2010/main" val="82266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A9FB32-45A3-B6C0-FED0-B2056F23C3FB}"/>
              </a:ext>
            </a:extLst>
          </p:cNvPr>
          <p:cNvSpPr>
            <a:spLocks noGrp="1"/>
          </p:cNvSpPr>
          <p:nvPr>
            <p:ph type="title"/>
          </p:nvPr>
        </p:nvSpPr>
        <p:spPr/>
        <p:txBody>
          <a:bodyPr/>
          <a:lstStyle/>
          <a:p>
            <a:r>
              <a:rPr lang="tr-TR" dirty="0"/>
              <a:t>S3 </a:t>
            </a:r>
            <a:r>
              <a:rPr lang="tr-TR" dirty="0" err="1"/>
              <a:t>Tiers</a:t>
            </a:r>
            <a:endParaRPr lang="tr-TR" dirty="0"/>
          </a:p>
        </p:txBody>
      </p:sp>
      <p:sp>
        <p:nvSpPr>
          <p:cNvPr id="3" name="İçerik Yer Tutucusu 2">
            <a:extLst>
              <a:ext uri="{FF2B5EF4-FFF2-40B4-BE49-F238E27FC236}">
                <a16:creationId xmlns:a16="http://schemas.microsoft.com/office/drawing/2014/main" id="{15E3C940-95D7-EAAD-F529-18F3673A8C4B}"/>
              </a:ext>
            </a:extLst>
          </p:cNvPr>
          <p:cNvSpPr>
            <a:spLocks noGrp="1"/>
          </p:cNvSpPr>
          <p:nvPr>
            <p:ph idx="1"/>
          </p:nvPr>
        </p:nvSpPr>
        <p:spPr/>
        <p:txBody>
          <a:bodyPr>
            <a:normAutofit lnSpcReduction="10000"/>
          </a:bodyPr>
          <a:lstStyle/>
          <a:p>
            <a:r>
              <a:rPr lang="tr-TR" dirty="0"/>
              <a:t>S3 Standard</a:t>
            </a:r>
          </a:p>
          <a:p>
            <a:r>
              <a:rPr lang="tr-TR" dirty="0"/>
              <a:t>Kullanım Alanı: Sık erişilen veriler için uygundur.</a:t>
            </a:r>
          </a:p>
          <a:p>
            <a:r>
              <a:rPr lang="tr-TR" dirty="0"/>
              <a:t>Özellikler: Düşük gecikme, yüksek dayanıklılık (%99.999999999).</a:t>
            </a:r>
          </a:p>
          <a:p>
            <a:r>
              <a:rPr lang="tr-TR" dirty="0"/>
              <a:t>S3 Standard-IA (</a:t>
            </a:r>
            <a:r>
              <a:rPr lang="tr-TR" dirty="0" err="1"/>
              <a:t>Infrequent</a:t>
            </a:r>
            <a:r>
              <a:rPr lang="tr-TR" dirty="0"/>
              <a:t> Access)</a:t>
            </a:r>
          </a:p>
          <a:p>
            <a:r>
              <a:rPr lang="tr-TR" dirty="0"/>
              <a:t>Kullanım Alanı: Az erişilen ama anında erişim gerektiren veriler.</a:t>
            </a:r>
          </a:p>
          <a:p>
            <a:r>
              <a:rPr lang="tr-TR" dirty="0"/>
              <a:t>Özellikler: Daha düşük maliyet, erişim başına ek ücret.</a:t>
            </a:r>
          </a:p>
          <a:p>
            <a:r>
              <a:rPr lang="tr-TR" dirty="0"/>
              <a:t>S3 </a:t>
            </a:r>
            <a:r>
              <a:rPr lang="tr-TR" dirty="0" err="1"/>
              <a:t>One</a:t>
            </a:r>
            <a:r>
              <a:rPr lang="tr-TR" dirty="0"/>
              <a:t> </a:t>
            </a:r>
            <a:r>
              <a:rPr lang="tr-TR" dirty="0" err="1"/>
              <a:t>Zone</a:t>
            </a:r>
            <a:r>
              <a:rPr lang="tr-TR" dirty="0"/>
              <a:t>-IA</a:t>
            </a:r>
          </a:p>
          <a:p>
            <a:r>
              <a:rPr lang="tr-TR" dirty="0"/>
              <a:t>Kullanım Alanı: Tek bölgede yedek gerektirmeyen veriler.</a:t>
            </a:r>
          </a:p>
          <a:p>
            <a:r>
              <a:rPr lang="tr-TR" dirty="0"/>
              <a:t>Özellikler: Düşük maliyet, standart </a:t>
            </a:r>
            <a:r>
              <a:rPr lang="tr-TR" dirty="0" err="1"/>
              <a:t>IA’dan</a:t>
            </a:r>
            <a:r>
              <a:rPr lang="tr-TR" dirty="0"/>
              <a:t> daha az dayanıklılık.</a:t>
            </a:r>
          </a:p>
          <a:p>
            <a:r>
              <a:rPr lang="tr-TR" dirty="0"/>
              <a:t>S3 </a:t>
            </a:r>
            <a:r>
              <a:rPr lang="tr-TR" dirty="0" err="1"/>
              <a:t>Intelligent-Tiering</a:t>
            </a:r>
            <a:endParaRPr lang="tr-TR" dirty="0"/>
          </a:p>
          <a:p>
            <a:r>
              <a:rPr lang="tr-TR" dirty="0"/>
              <a:t>Kullanım Alanı: Erişim düzeni belirsiz olan veriler.</a:t>
            </a:r>
          </a:p>
          <a:p>
            <a:r>
              <a:rPr lang="tr-TR" dirty="0"/>
              <a:t>Özellikler: Kullanım alışkanlıklarına göre otomatik geçiş yapar.</a:t>
            </a:r>
          </a:p>
          <a:p>
            <a:endParaRPr lang="tr-TR" dirty="0"/>
          </a:p>
        </p:txBody>
      </p:sp>
      <p:sp>
        <p:nvSpPr>
          <p:cNvPr id="4" name="Slayt Numarası Yer Tutucusu 3">
            <a:extLst>
              <a:ext uri="{FF2B5EF4-FFF2-40B4-BE49-F238E27FC236}">
                <a16:creationId xmlns:a16="http://schemas.microsoft.com/office/drawing/2014/main" id="{C8AA264A-B8B2-0961-EDD1-06748AC83290}"/>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49</a:t>
            </a:fld>
            <a:endParaRPr lang="tr-TR" noProof="0"/>
          </a:p>
        </p:txBody>
      </p:sp>
    </p:spTree>
    <p:extLst>
      <p:ext uri="{BB962C8B-B14F-4D97-AF65-F5344CB8AC3E}">
        <p14:creationId xmlns:p14="http://schemas.microsoft.com/office/powerpoint/2010/main" val="163802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E647-0294-9D2E-FD10-7B197633025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B0A2611-7B19-C04D-E702-AE165CA44293}"/>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rtlCol="0"/>
          <a:lstStyle/>
          <a:p>
            <a:pPr algn="r" rtl="0">
              <a:lnSpc>
                <a:spcPct val="100000"/>
              </a:lnSpc>
            </a:pPr>
            <a:r>
              <a:rPr lang="tr-TR" dirty="0">
                <a:solidFill>
                  <a:schemeClr val="bg1"/>
                </a:solidFill>
              </a:rPr>
              <a:t>Eğitim İçeriğimiz</a:t>
            </a:r>
          </a:p>
        </p:txBody>
      </p:sp>
      <p:graphicFrame>
        <p:nvGraphicFramePr>
          <p:cNvPr id="10" name="İçerik Yer Tutucusu 2" descr="Liste İçeriği Yer Tutucusu">
            <a:extLst>
              <a:ext uri="{FF2B5EF4-FFF2-40B4-BE49-F238E27FC236}">
                <a16:creationId xmlns:a16="http://schemas.microsoft.com/office/drawing/2014/main" id="{4F06AC94-5AD7-DF68-1E58-EDFDCB5C0794}"/>
              </a:ext>
            </a:extLst>
          </p:cNvPr>
          <p:cNvGraphicFramePr>
            <a:graphicFrameLocks noGrp="1"/>
          </p:cNvGraphicFramePr>
          <p:nvPr>
            <p:ph idx="1"/>
            <p:extLst>
              <p:ext uri="{D42A27DB-BD31-4B8C-83A1-F6EECF244321}">
                <p14:modId xmlns:p14="http://schemas.microsoft.com/office/powerpoint/2010/main" val="1913890074"/>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ayt Numarası Yer Tutucusu 19">
            <a:extLst>
              <a:ext uri="{FF2B5EF4-FFF2-40B4-BE49-F238E27FC236}">
                <a16:creationId xmlns:a16="http://schemas.microsoft.com/office/drawing/2014/main" id="{43A65FAF-BA0C-F37B-B42A-C21273642987}"/>
              </a:ext>
            </a:extLst>
          </p:cNvPr>
          <p:cNvSpPr>
            <a:spLocks noGrp="1"/>
          </p:cNvSpPr>
          <p:nvPr>
            <p:ph type="sldNum" sz="quarter" idx="10"/>
          </p:nvPr>
        </p:nvSpPr>
        <p:spPr/>
        <p:txBody>
          <a:bodyPr rtlCol="0"/>
          <a:lstStyle/>
          <a:p>
            <a:pPr rtl="0"/>
            <a:r>
              <a:rPr lang="tr-TR" dirty="0"/>
              <a:t>SAYFA </a:t>
            </a:r>
            <a:fld id="{4A9B5881-4007-4345-955A-79C2656F0C49}" type="slidenum">
              <a:rPr lang="tr-TR" smtClean="0"/>
              <a:pPr rtl="0"/>
              <a:t>5</a:t>
            </a:fld>
            <a:endParaRPr lang="tr-TR" dirty="0"/>
          </a:p>
        </p:txBody>
      </p:sp>
    </p:spTree>
    <p:extLst>
      <p:ext uri="{BB962C8B-B14F-4D97-AF65-F5344CB8AC3E}">
        <p14:creationId xmlns:p14="http://schemas.microsoft.com/office/powerpoint/2010/main" val="892987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938424-29C4-5448-9467-95A25ED74517}"/>
              </a:ext>
            </a:extLst>
          </p:cNvPr>
          <p:cNvSpPr>
            <a:spLocks noGrp="1"/>
          </p:cNvSpPr>
          <p:nvPr>
            <p:ph type="title"/>
          </p:nvPr>
        </p:nvSpPr>
        <p:spPr/>
        <p:txBody>
          <a:bodyPr/>
          <a:lstStyle/>
          <a:p>
            <a:r>
              <a:rPr lang="tr-TR" dirty="0"/>
              <a:t>S3 </a:t>
            </a:r>
            <a:r>
              <a:rPr lang="tr-TR" dirty="0" err="1"/>
              <a:t>Tiers</a:t>
            </a:r>
            <a:endParaRPr lang="tr-TR" dirty="0"/>
          </a:p>
        </p:txBody>
      </p:sp>
      <p:sp>
        <p:nvSpPr>
          <p:cNvPr id="3" name="İçerik Yer Tutucusu 2">
            <a:extLst>
              <a:ext uri="{FF2B5EF4-FFF2-40B4-BE49-F238E27FC236}">
                <a16:creationId xmlns:a16="http://schemas.microsoft.com/office/drawing/2014/main" id="{066031B1-9835-FF3D-52AB-23218FB0B8F1}"/>
              </a:ext>
            </a:extLst>
          </p:cNvPr>
          <p:cNvSpPr>
            <a:spLocks noGrp="1"/>
          </p:cNvSpPr>
          <p:nvPr>
            <p:ph idx="1"/>
          </p:nvPr>
        </p:nvSpPr>
        <p:spPr/>
        <p:txBody>
          <a:bodyPr/>
          <a:lstStyle/>
          <a:p>
            <a:r>
              <a:rPr lang="tr-TR" dirty="0"/>
              <a:t>S3 </a:t>
            </a:r>
            <a:r>
              <a:rPr lang="tr-TR" dirty="0" err="1"/>
              <a:t>Glacier</a:t>
            </a:r>
            <a:r>
              <a:rPr lang="tr-TR" dirty="0"/>
              <a:t> </a:t>
            </a:r>
            <a:r>
              <a:rPr lang="tr-TR" dirty="0" err="1"/>
              <a:t>Instant</a:t>
            </a:r>
            <a:r>
              <a:rPr lang="tr-TR" dirty="0"/>
              <a:t> </a:t>
            </a:r>
            <a:r>
              <a:rPr lang="tr-TR" dirty="0" err="1"/>
              <a:t>Retrieval</a:t>
            </a:r>
            <a:endParaRPr lang="tr-TR" dirty="0"/>
          </a:p>
          <a:p>
            <a:r>
              <a:rPr lang="tr-TR" dirty="0"/>
              <a:t>Kullanım Alanı: Uzun süre saklanacak ancak hızlı erişim gereken arşivler.</a:t>
            </a:r>
          </a:p>
          <a:p>
            <a:r>
              <a:rPr lang="tr-TR" dirty="0"/>
              <a:t>Özellikler: Daha düşük maliyet, anında erişim.</a:t>
            </a:r>
          </a:p>
          <a:p>
            <a:r>
              <a:rPr lang="tr-TR" dirty="0"/>
              <a:t>S3 </a:t>
            </a:r>
            <a:r>
              <a:rPr lang="tr-TR" dirty="0" err="1"/>
              <a:t>Glacier</a:t>
            </a:r>
            <a:r>
              <a:rPr lang="tr-TR" dirty="0"/>
              <a:t> </a:t>
            </a:r>
            <a:r>
              <a:rPr lang="tr-TR" dirty="0" err="1"/>
              <a:t>Flexible</a:t>
            </a:r>
            <a:r>
              <a:rPr lang="tr-TR" dirty="0"/>
              <a:t> </a:t>
            </a:r>
            <a:r>
              <a:rPr lang="tr-TR" dirty="0" err="1"/>
              <a:t>Retrieval</a:t>
            </a:r>
            <a:endParaRPr lang="tr-TR" dirty="0"/>
          </a:p>
          <a:p>
            <a:r>
              <a:rPr lang="tr-TR" dirty="0"/>
              <a:t>Kullanım Alanı: Seyrek erişimli arşivler.</a:t>
            </a:r>
          </a:p>
          <a:p>
            <a:r>
              <a:rPr lang="tr-TR" dirty="0"/>
              <a:t>Özellikler: Dakikalardan saatlere değişen geri getirme süreleri.</a:t>
            </a:r>
          </a:p>
          <a:p>
            <a:r>
              <a:rPr lang="tr-TR" dirty="0"/>
              <a:t>S3 </a:t>
            </a:r>
            <a:r>
              <a:rPr lang="tr-TR" dirty="0" err="1"/>
              <a:t>Glacier</a:t>
            </a:r>
            <a:r>
              <a:rPr lang="tr-TR" dirty="0"/>
              <a:t> </a:t>
            </a:r>
            <a:r>
              <a:rPr lang="tr-TR" dirty="0" err="1"/>
              <a:t>Deep</a:t>
            </a:r>
            <a:r>
              <a:rPr lang="tr-TR" dirty="0"/>
              <a:t> Archive</a:t>
            </a:r>
          </a:p>
          <a:p>
            <a:r>
              <a:rPr lang="tr-TR" dirty="0"/>
              <a:t>Kullanım Alanı: Yılda bir iki kez erişilecek uzun vadeli arşivler.</a:t>
            </a:r>
          </a:p>
          <a:p>
            <a:r>
              <a:rPr lang="tr-TR" dirty="0"/>
              <a:t>Özellikler: En düşük maliyet, geri getirme süresi saatler sürebilir.</a:t>
            </a:r>
          </a:p>
          <a:p>
            <a:endParaRPr lang="tr-TR" dirty="0"/>
          </a:p>
        </p:txBody>
      </p:sp>
      <p:sp>
        <p:nvSpPr>
          <p:cNvPr id="4" name="Slayt Numarası Yer Tutucusu 3">
            <a:extLst>
              <a:ext uri="{FF2B5EF4-FFF2-40B4-BE49-F238E27FC236}">
                <a16:creationId xmlns:a16="http://schemas.microsoft.com/office/drawing/2014/main" id="{859D5244-014D-C7C3-D98D-DD68EC3850CB}"/>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50</a:t>
            </a:fld>
            <a:endParaRPr lang="tr-TR" noProof="0"/>
          </a:p>
        </p:txBody>
      </p:sp>
    </p:spTree>
    <p:extLst>
      <p:ext uri="{BB962C8B-B14F-4D97-AF65-F5344CB8AC3E}">
        <p14:creationId xmlns:p14="http://schemas.microsoft.com/office/powerpoint/2010/main" val="4283677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667E59-A3C6-58C3-BCFD-56D168A6D404}"/>
              </a:ext>
            </a:extLst>
          </p:cNvPr>
          <p:cNvSpPr>
            <a:spLocks noGrp="1"/>
          </p:cNvSpPr>
          <p:nvPr>
            <p:ph type="title"/>
          </p:nvPr>
        </p:nvSpPr>
        <p:spPr/>
        <p:txBody>
          <a:bodyPr/>
          <a:lstStyle/>
          <a:p>
            <a:r>
              <a:rPr lang="tr-TR" dirty="0"/>
              <a:t>S3 </a:t>
            </a:r>
            <a:r>
              <a:rPr lang="tr-TR" dirty="0" err="1"/>
              <a:t>Compatible</a:t>
            </a:r>
            <a:r>
              <a:rPr lang="tr-TR" dirty="0"/>
              <a:t> Services </a:t>
            </a:r>
          </a:p>
        </p:txBody>
      </p:sp>
      <p:sp>
        <p:nvSpPr>
          <p:cNvPr id="3" name="İçerik Yer Tutucusu 2">
            <a:extLst>
              <a:ext uri="{FF2B5EF4-FFF2-40B4-BE49-F238E27FC236}">
                <a16:creationId xmlns:a16="http://schemas.microsoft.com/office/drawing/2014/main" id="{6C1E7C4F-BAC5-E7F8-3561-80633D613B6C}"/>
              </a:ext>
            </a:extLst>
          </p:cNvPr>
          <p:cNvSpPr>
            <a:spLocks noGrp="1"/>
          </p:cNvSpPr>
          <p:nvPr>
            <p:ph idx="1"/>
          </p:nvPr>
        </p:nvSpPr>
        <p:spPr/>
        <p:txBody>
          <a:bodyPr/>
          <a:lstStyle/>
          <a:p>
            <a:r>
              <a:rPr lang="tr-TR" dirty="0"/>
              <a:t>AWS Lambda: S3 olaylarına tepki olarak sunucusuz fonksiyon çalıştırabilir.</a:t>
            </a:r>
          </a:p>
          <a:p>
            <a:r>
              <a:rPr lang="tr-TR" dirty="0"/>
              <a:t>Amazon </a:t>
            </a:r>
            <a:r>
              <a:rPr lang="tr-TR" dirty="0" err="1"/>
              <a:t>CloudFront</a:t>
            </a:r>
            <a:r>
              <a:rPr lang="tr-TR" dirty="0"/>
              <a:t>: İçeriğin daha hızlı sunulması için S3’ü bir CDN ile entegre eder.</a:t>
            </a:r>
          </a:p>
          <a:p>
            <a:r>
              <a:rPr lang="tr-TR" dirty="0"/>
              <a:t>AWS </a:t>
            </a:r>
            <a:r>
              <a:rPr lang="tr-TR" dirty="0" err="1"/>
              <a:t>Glue</a:t>
            </a:r>
            <a:r>
              <a:rPr lang="tr-TR" dirty="0"/>
              <a:t> ve Athena: S3’teki veriyi analiz ve sorgulama için kullanır.</a:t>
            </a:r>
          </a:p>
          <a:p>
            <a:r>
              <a:rPr lang="tr-TR" dirty="0"/>
              <a:t>AWS </a:t>
            </a:r>
            <a:r>
              <a:rPr lang="tr-TR" dirty="0" err="1"/>
              <a:t>Backup</a:t>
            </a:r>
            <a:r>
              <a:rPr lang="tr-TR" dirty="0"/>
              <a:t>: S3 üzerinde yedekleme ve geri yükleme işlemlerini yönetir.</a:t>
            </a:r>
          </a:p>
          <a:p>
            <a:r>
              <a:rPr lang="tr-TR" dirty="0"/>
              <a:t>AWS </a:t>
            </a:r>
            <a:r>
              <a:rPr lang="tr-TR" dirty="0" err="1"/>
              <a:t>Snowball</a:t>
            </a:r>
            <a:r>
              <a:rPr lang="tr-TR" dirty="0"/>
              <a:t>: Büyük ölçekli veri taşımada S3 ile entegre olur.</a:t>
            </a:r>
          </a:p>
          <a:p>
            <a:r>
              <a:rPr lang="tr-TR" dirty="0"/>
              <a:t>Amazon RDS &amp; </a:t>
            </a:r>
            <a:r>
              <a:rPr lang="tr-TR" dirty="0" err="1"/>
              <a:t>DynamoDB</a:t>
            </a:r>
            <a:r>
              <a:rPr lang="tr-TR" dirty="0"/>
              <a:t>: Yedekleme ve veri saklama için S3 ile çalışabilir.</a:t>
            </a:r>
          </a:p>
        </p:txBody>
      </p:sp>
      <p:sp>
        <p:nvSpPr>
          <p:cNvPr id="4" name="Slayt Numarası Yer Tutucusu 3">
            <a:extLst>
              <a:ext uri="{FF2B5EF4-FFF2-40B4-BE49-F238E27FC236}">
                <a16:creationId xmlns:a16="http://schemas.microsoft.com/office/drawing/2014/main" id="{13A99683-F7F1-2C42-37BC-E131234151BB}"/>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51</a:t>
            </a:fld>
            <a:endParaRPr lang="tr-TR" noProof="0"/>
          </a:p>
        </p:txBody>
      </p:sp>
    </p:spTree>
    <p:extLst>
      <p:ext uri="{BB962C8B-B14F-4D97-AF65-F5344CB8AC3E}">
        <p14:creationId xmlns:p14="http://schemas.microsoft.com/office/powerpoint/2010/main" val="661731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085316-93E5-FB61-F38C-55986C4DCB79}"/>
              </a:ext>
            </a:extLst>
          </p:cNvPr>
          <p:cNvSpPr>
            <a:spLocks noGrp="1"/>
          </p:cNvSpPr>
          <p:nvPr>
            <p:ph type="title"/>
          </p:nvPr>
        </p:nvSpPr>
        <p:spPr/>
        <p:txBody>
          <a:bodyPr/>
          <a:lstStyle/>
          <a:p>
            <a:r>
              <a:rPr lang="tr-TR" dirty="0"/>
              <a:t>EFS (</a:t>
            </a:r>
            <a:r>
              <a:rPr lang="tr-TR" dirty="0" err="1"/>
              <a:t>Elastic</a:t>
            </a:r>
            <a:r>
              <a:rPr lang="tr-TR" dirty="0"/>
              <a:t> File </a:t>
            </a:r>
            <a:r>
              <a:rPr lang="tr-TR" dirty="0" err="1"/>
              <a:t>System</a:t>
            </a:r>
            <a:r>
              <a:rPr lang="tr-TR" dirty="0"/>
              <a:t>) </a:t>
            </a:r>
          </a:p>
        </p:txBody>
      </p:sp>
      <p:sp>
        <p:nvSpPr>
          <p:cNvPr id="3" name="İçerik Yer Tutucusu 2">
            <a:extLst>
              <a:ext uri="{FF2B5EF4-FFF2-40B4-BE49-F238E27FC236}">
                <a16:creationId xmlns:a16="http://schemas.microsoft.com/office/drawing/2014/main" id="{C76074B4-D5B9-DAA4-A8D2-1CF28E9B53B5}"/>
              </a:ext>
            </a:extLst>
          </p:cNvPr>
          <p:cNvSpPr>
            <a:spLocks noGrp="1"/>
          </p:cNvSpPr>
          <p:nvPr>
            <p:ph idx="1"/>
          </p:nvPr>
        </p:nvSpPr>
        <p:spPr/>
        <p:txBody>
          <a:bodyPr/>
          <a:lstStyle/>
          <a:p>
            <a:r>
              <a:rPr lang="tr-TR" dirty="0"/>
              <a:t>Nedir? AWS EFS, bulut tabanlı, ölçeklenebilir ve paylaşımlı bir dosya sistemi sunar. NFS (Network File </a:t>
            </a:r>
            <a:r>
              <a:rPr lang="tr-TR" dirty="0" err="1"/>
              <a:t>System</a:t>
            </a:r>
            <a:r>
              <a:rPr lang="tr-TR" dirty="0"/>
              <a:t>) protokolünü kullanarak Linux tabanlı sistemlerde kolayca bağlanabilir.</a:t>
            </a:r>
          </a:p>
          <a:p>
            <a:r>
              <a:rPr lang="tr-TR" dirty="0"/>
              <a:t>Dayanıklılık ve Erişilebilirlik: Multi-AZ replikasyon desteğiyle yüksek erişilebilirlik sağlar.</a:t>
            </a:r>
          </a:p>
          <a:p>
            <a:r>
              <a:rPr lang="tr-TR" dirty="0"/>
              <a:t>Otomatik Ölçeklenme: Depolama kapasitesi kullanımına göre otomatik olarak büyüyüp küçülebilir.</a:t>
            </a:r>
          </a:p>
          <a:p>
            <a:r>
              <a:rPr lang="tr-TR" dirty="0"/>
              <a:t>Şifreleme ve Güvenlik: AWS IAM ve KMS ile erişim kontrolü ve veri şifreleme desteği sunar.</a:t>
            </a:r>
          </a:p>
          <a:p>
            <a:r>
              <a:rPr lang="tr-TR" dirty="0"/>
              <a:t>Erişim Modları: Paralel erişim sağlayarak birden fazla EC2, ECS ve Lambda fonksiyonu tarafından kullanılabilir.</a:t>
            </a:r>
          </a:p>
        </p:txBody>
      </p:sp>
      <p:sp>
        <p:nvSpPr>
          <p:cNvPr id="4" name="Slayt Numarası Yer Tutucusu 3">
            <a:extLst>
              <a:ext uri="{FF2B5EF4-FFF2-40B4-BE49-F238E27FC236}">
                <a16:creationId xmlns:a16="http://schemas.microsoft.com/office/drawing/2014/main" id="{DB765F51-CD2D-89B9-A8B0-7FD8213F7A8D}"/>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52</a:t>
            </a:fld>
            <a:endParaRPr lang="tr-TR" noProof="0"/>
          </a:p>
        </p:txBody>
      </p:sp>
      <p:pic>
        <p:nvPicPr>
          <p:cNvPr id="7" name="Resim 6" descr="tasarım içeren bir resim&#10;&#10;Yapay zeka tarafından oluşturulan içerik yanlış olabilir.">
            <a:extLst>
              <a:ext uri="{FF2B5EF4-FFF2-40B4-BE49-F238E27FC236}">
                <a16:creationId xmlns:a16="http://schemas.microsoft.com/office/drawing/2014/main" id="{20474DD9-588C-C02F-E96D-92FC553BA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683" y="530066"/>
            <a:ext cx="1779848" cy="1779848"/>
          </a:xfrm>
          <a:prstGeom prst="rect">
            <a:avLst/>
          </a:prstGeom>
        </p:spPr>
      </p:pic>
    </p:spTree>
    <p:extLst>
      <p:ext uri="{BB962C8B-B14F-4D97-AF65-F5344CB8AC3E}">
        <p14:creationId xmlns:p14="http://schemas.microsoft.com/office/powerpoint/2010/main" val="1452737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313F4D-4DC3-3B25-CE42-261386C771F6}"/>
              </a:ext>
            </a:extLst>
          </p:cNvPr>
          <p:cNvSpPr>
            <a:spLocks noGrp="1"/>
          </p:cNvSpPr>
          <p:nvPr>
            <p:ph type="title"/>
          </p:nvPr>
        </p:nvSpPr>
        <p:spPr/>
        <p:txBody>
          <a:bodyPr/>
          <a:lstStyle/>
          <a:p>
            <a:r>
              <a:rPr lang="tr-TR" dirty="0"/>
              <a:t>IAM</a:t>
            </a:r>
          </a:p>
        </p:txBody>
      </p:sp>
      <p:sp>
        <p:nvSpPr>
          <p:cNvPr id="3" name="İçerik Yer Tutucusu 2">
            <a:extLst>
              <a:ext uri="{FF2B5EF4-FFF2-40B4-BE49-F238E27FC236}">
                <a16:creationId xmlns:a16="http://schemas.microsoft.com/office/drawing/2014/main" id="{EC91FC5C-CBA7-1ED0-B774-69A597CDBC45}"/>
              </a:ext>
            </a:extLst>
          </p:cNvPr>
          <p:cNvSpPr>
            <a:spLocks noGrp="1"/>
          </p:cNvSpPr>
          <p:nvPr>
            <p:ph idx="1"/>
          </p:nvPr>
        </p:nvSpPr>
        <p:spPr/>
        <p:txBody>
          <a:bodyPr/>
          <a:lstStyle/>
          <a:p>
            <a:r>
              <a:rPr lang="tr-TR" dirty="0"/>
              <a:t>Nedir? AWS IAM, AWS servislerine ve kaynaklarına kimlerin erişebileceğini ve hangi izinlere sahip olacağını yöneten bir güvenlik servisidir.</a:t>
            </a:r>
          </a:p>
          <a:p>
            <a:r>
              <a:rPr lang="tr-TR" dirty="0"/>
              <a:t>Temel Bileşenler:</a:t>
            </a:r>
          </a:p>
          <a:p>
            <a:endParaRPr lang="tr-TR" dirty="0"/>
          </a:p>
          <a:p>
            <a:r>
              <a:rPr lang="tr-TR" dirty="0"/>
              <a:t>    </a:t>
            </a:r>
            <a:r>
              <a:rPr lang="tr-TR" dirty="0" err="1"/>
              <a:t>Users</a:t>
            </a:r>
            <a:r>
              <a:rPr lang="tr-TR" dirty="0"/>
              <a:t>: AWS hesaplarına erişimi olan bireysel kullanıcılar.</a:t>
            </a:r>
          </a:p>
          <a:p>
            <a:r>
              <a:rPr lang="tr-TR" dirty="0"/>
              <a:t>    </a:t>
            </a:r>
            <a:r>
              <a:rPr lang="tr-TR" dirty="0" err="1"/>
              <a:t>Groups</a:t>
            </a:r>
            <a:r>
              <a:rPr lang="tr-TR" dirty="0"/>
              <a:t>: Birden fazla kullanıcıya aynı izinleri atamak için.</a:t>
            </a:r>
          </a:p>
          <a:p>
            <a:r>
              <a:rPr lang="tr-TR" dirty="0"/>
              <a:t>    </a:t>
            </a:r>
            <a:r>
              <a:rPr lang="tr-TR" dirty="0" err="1"/>
              <a:t>Roles</a:t>
            </a:r>
            <a:r>
              <a:rPr lang="tr-TR" dirty="0"/>
              <a:t>: AWS servisleri veya harici kullanıcılar için belirlenen yetkiler.</a:t>
            </a:r>
          </a:p>
          <a:p>
            <a:r>
              <a:rPr lang="tr-TR" dirty="0"/>
              <a:t>    </a:t>
            </a:r>
            <a:r>
              <a:rPr lang="tr-TR" dirty="0" err="1"/>
              <a:t>Policies</a:t>
            </a:r>
            <a:r>
              <a:rPr lang="tr-TR" dirty="0"/>
              <a:t>: JSON formatında yazılmış izin kuralları.</a:t>
            </a:r>
          </a:p>
          <a:p>
            <a:r>
              <a:rPr lang="tr-TR"/>
              <a:t>   MFA </a:t>
            </a:r>
            <a:r>
              <a:rPr lang="tr-TR" dirty="0"/>
              <a:t>(Multi-</a:t>
            </a:r>
            <a:r>
              <a:rPr lang="tr-TR" dirty="0" err="1"/>
              <a:t>Factor</a:t>
            </a:r>
            <a:r>
              <a:rPr lang="tr-TR" dirty="0"/>
              <a:t> </a:t>
            </a:r>
            <a:r>
              <a:rPr lang="tr-TR" dirty="0" err="1"/>
              <a:t>Authentication</a:t>
            </a:r>
            <a:r>
              <a:rPr lang="tr-TR" dirty="0"/>
              <a:t>): Ek güvenlik katmanı sağlar.</a:t>
            </a:r>
          </a:p>
        </p:txBody>
      </p:sp>
      <p:sp>
        <p:nvSpPr>
          <p:cNvPr id="4" name="Slayt Numarası Yer Tutucusu 3">
            <a:extLst>
              <a:ext uri="{FF2B5EF4-FFF2-40B4-BE49-F238E27FC236}">
                <a16:creationId xmlns:a16="http://schemas.microsoft.com/office/drawing/2014/main" id="{D0D067F0-6809-010D-900B-F4940C16B95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53</a:t>
            </a:fld>
            <a:endParaRPr lang="tr-TR" noProof="0"/>
          </a:p>
        </p:txBody>
      </p:sp>
    </p:spTree>
    <p:extLst>
      <p:ext uri="{BB962C8B-B14F-4D97-AF65-F5344CB8AC3E}">
        <p14:creationId xmlns:p14="http://schemas.microsoft.com/office/powerpoint/2010/main" val="1820412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82B044-F6D4-8F6C-DA45-ED0DF045000D}"/>
              </a:ext>
            </a:extLst>
          </p:cNvPr>
          <p:cNvSpPr>
            <a:spLocks noGrp="1"/>
          </p:cNvSpPr>
          <p:nvPr>
            <p:ph type="title"/>
          </p:nvPr>
        </p:nvSpPr>
        <p:spPr/>
        <p:txBody>
          <a:bodyPr/>
          <a:lstStyle/>
          <a:p>
            <a:r>
              <a:rPr lang="tr-TR" dirty="0" err="1"/>
              <a:t>Module</a:t>
            </a:r>
            <a:r>
              <a:rPr lang="tr-TR" dirty="0"/>
              <a:t> 3 : </a:t>
            </a:r>
          </a:p>
        </p:txBody>
      </p:sp>
      <p:sp>
        <p:nvSpPr>
          <p:cNvPr id="3" name="İçerik Yer Tutucusu 2">
            <a:extLst>
              <a:ext uri="{FF2B5EF4-FFF2-40B4-BE49-F238E27FC236}">
                <a16:creationId xmlns:a16="http://schemas.microsoft.com/office/drawing/2014/main" id="{D9A3C2C1-AA8F-30B7-F51C-45793DEEEEF7}"/>
              </a:ext>
            </a:extLst>
          </p:cNvPr>
          <p:cNvSpPr>
            <a:spLocks noGrp="1"/>
          </p:cNvSpPr>
          <p:nvPr>
            <p:ph idx="1"/>
          </p:nvPr>
        </p:nvSpPr>
        <p:spPr/>
        <p:txBody>
          <a:bodyPr/>
          <a:lstStyle/>
          <a:p>
            <a:r>
              <a:rPr lang="tr-TR" dirty="0" err="1"/>
              <a:t>Introduction</a:t>
            </a:r>
            <a:r>
              <a:rPr lang="tr-TR" dirty="0"/>
              <a:t> VCS  </a:t>
            </a:r>
          </a:p>
          <a:p>
            <a:r>
              <a:rPr lang="en-US" dirty="0"/>
              <a:t>Need of Version Control in </a:t>
            </a:r>
            <a:r>
              <a:rPr lang="en-US" dirty="0" err="1"/>
              <a:t>Devops</a:t>
            </a:r>
            <a:r>
              <a:rPr lang="en-US" dirty="0"/>
              <a:t> </a:t>
            </a:r>
            <a:endParaRPr lang="tr-TR" dirty="0"/>
          </a:p>
          <a:p>
            <a:r>
              <a:rPr lang="en-US" dirty="0"/>
              <a:t>Type of VCS Tools and working Style </a:t>
            </a:r>
            <a:endParaRPr lang="tr-TR" dirty="0"/>
          </a:p>
          <a:p>
            <a:r>
              <a:rPr lang="en-US" dirty="0"/>
              <a:t>GIT Work Flow Working Locally with Git </a:t>
            </a:r>
            <a:endParaRPr lang="tr-TR" dirty="0"/>
          </a:p>
          <a:p>
            <a:r>
              <a:rPr lang="en-US" dirty="0"/>
              <a:t>Working Remotely with GitHub Deploy the Files to GitHub via Git</a:t>
            </a:r>
            <a:endParaRPr lang="tr-TR" dirty="0"/>
          </a:p>
        </p:txBody>
      </p:sp>
      <p:sp>
        <p:nvSpPr>
          <p:cNvPr id="4" name="Slayt Numarası Yer Tutucusu 3">
            <a:extLst>
              <a:ext uri="{FF2B5EF4-FFF2-40B4-BE49-F238E27FC236}">
                <a16:creationId xmlns:a16="http://schemas.microsoft.com/office/drawing/2014/main" id="{D23768CB-6D4E-E041-A25F-D466B384C75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54</a:t>
            </a:fld>
            <a:endParaRPr lang="tr-TR" noProof="0"/>
          </a:p>
        </p:txBody>
      </p:sp>
      <p:pic>
        <p:nvPicPr>
          <p:cNvPr id="6" name="Resim 5" descr="metin, trafik işareti, işaret, yazı tipi içeren bir resim&#10;&#10;Yapay zeka tarafından oluşturulan içerik yanlış olabilir.">
            <a:extLst>
              <a:ext uri="{FF2B5EF4-FFF2-40B4-BE49-F238E27FC236}">
                <a16:creationId xmlns:a16="http://schemas.microsoft.com/office/drawing/2014/main" id="{9F96805D-9CFA-1ACE-0345-22503E5D2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615" y="515595"/>
            <a:ext cx="2217514" cy="2217514"/>
          </a:xfrm>
          <a:prstGeom prst="rect">
            <a:avLst/>
          </a:prstGeom>
        </p:spPr>
      </p:pic>
    </p:spTree>
    <p:extLst>
      <p:ext uri="{BB962C8B-B14F-4D97-AF65-F5344CB8AC3E}">
        <p14:creationId xmlns:p14="http://schemas.microsoft.com/office/powerpoint/2010/main" val="904832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33EC59-35B2-EA75-D888-36882BB344E3}"/>
              </a:ext>
            </a:extLst>
          </p:cNvPr>
          <p:cNvSpPr>
            <a:spLocks noGrp="1"/>
          </p:cNvSpPr>
          <p:nvPr>
            <p:ph type="title"/>
          </p:nvPr>
        </p:nvSpPr>
        <p:spPr/>
        <p:txBody>
          <a:bodyPr/>
          <a:lstStyle/>
          <a:p>
            <a:r>
              <a:rPr lang="tr-TR" dirty="0"/>
              <a:t>VCS</a:t>
            </a:r>
          </a:p>
        </p:txBody>
      </p:sp>
      <p:sp>
        <p:nvSpPr>
          <p:cNvPr id="3" name="İçerik Yer Tutucusu 2">
            <a:extLst>
              <a:ext uri="{FF2B5EF4-FFF2-40B4-BE49-F238E27FC236}">
                <a16:creationId xmlns:a16="http://schemas.microsoft.com/office/drawing/2014/main" id="{397CAC4E-1DED-12B1-B83E-90B721FD866E}"/>
              </a:ext>
            </a:extLst>
          </p:cNvPr>
          <p:cNvSpPr>
            <a:spLocks noGrp="1"/>
          </p:cNvSpPr>
          <p:nvPr>
            <p:ph idx="1"/>
          </p:nvPr>
        </p:nvSpPr>
        <p:spPr/>
        <p:txBody>
          <a:bodyPr/>
          <a:lstStyle/>
          <a:p>
            <a:r>
              <a:rPr lang="tr-TR" b="1" dirty="0"/>
              <a:t>1. Sürüm Kontrol Sistemi (VCS) Nedir?</a:t>
            </a:r>
          </a:p>
          <a:p>
            <a:r>
              <a:rPr lang="tr-TR" sz="2300" dirty="0"/>
              <a:t>Sürüm Kontrol Sistemi (</a:t>
            </a:r>
            <a:r>
              <a:rPr lang="tr-TR" sz="2300" dirty="0" err="1"/>
              <a:t>Version</a:t>
            </a:r>
            <a:r>
              <a:rPr lang="tr-TR" sz="2300" dirty="0"/>
              <a:t> Control </a:t>
            </a:r>
            <a:r>
              <a:rPr lang="tr-TR" sz="2300" dirty="0" err="1"/>
              <a:t>System</a:t>
            </a:r>
            <a:r>
              <a:rPr lang="tr-TR" sz="2300" dirty="0"/>
              <a:t> - VCS), yazılım geliştirme sürecinde kodun farklı sürümlerini takip etmeyi, geri dönüş yapmayı ve ekip içinde verimli bir şekilde çalışmayı sağlayan bir sistemdir. VCS kullanılmadığında, kodu manuel olarak yedeklemek veya eski sürümlere geri dönmek oldukça zorlu bir süreçtir.</a:t>
            </a:r>
          </a:p>
          <a:p>
            <a:endParaRPr lang="tr-TR" dirty="0"/>
          </a:p>
        </p:txBody>
      </p:sp>
      <p:sp>
        <p:nvSpPr>
          <p:cNvPr id="4" name="Slayt Numarası Yer Tutucusu 3">
            <a:extLst>
              <a:ext uri="{FF2B5EF4-FFF2-40B4-BE49-F238E27FC236}">
                <a16:creationId xmlns:a16="http://schemas.microsoft.com/office/drawing/2014/main" id="{286477D2-06BC-CE9E-0FB5-12A231D4915C}"/>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55</a:t>
            </a:fld>
            <a:endParaRPr lang="tr-TR" noProof="0"/>
          </a:p>
        </p:txBody>
      </p:sp>
    </p:spTree>
    <p:extLst>
      <p:ext uri="{BB962C8B-B14F-4D97-AF65-F5344CB8AC3E}">
        <p14:creationId xmlns:p14="http://schemas.microsoft.com/office/powerpoint/2010/main" val="851275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A0A76C-8EBA-8BC2-C11A-F94B4B8C95FC}"/>
              </a:ext>
            </a:extLst>
          </p:cNvPr>
          <p:cNvSpPr>
            <a:spLocks noGrp="1"/>
          </p:cNvSpPr>
          <p:nvPr>
            <p:ph type="title"/>
          </p:nvPr>
        </p:nvSpPr>
        <p:spPr/>
        <p:txBody>
          <a:bodyPr/>
          <a:lstStyle/>
          <a:p>
            <a:r>
              <a:rPr lang="tr-TR" dirty="0" err="1"/>
              <a:t>Version</a:t>
            </a:r>
            <a:r>
              <a:rPr lang="tr-TR" dirty="0"/>
              <a:t> Control </a:t>
            </a:r>
          </a:p>
        </p:txBody>
      </p:sp>
      <p:sp>
        <p:nvSpPr>
          <p:cNvPr id="3" name="İçerik Yer Tutucusu 2">
            <a:extLst>
              <a:ext uri="{FF2B5EF4-FFF2-40B4-BE49-F238E27FC236}">
                <a16:creationId xmlns:a16="http://schemas.microsoft.com/office/drawing/2014/main" id="{4FD6D771-33F1-A4A7-5E1A-B5C160E12135}"/>
              </a:ext>
            </a:extLst>
          </p:cNvPr>
          <p:cNvSpPr>
            <a:spLocks noGrp="1"/>
          </p:cNvSpPr>
          <p:nvPr>
            <p:ph idx="1"/>
          </p:nvPr>
        </p:nvSpPr>
        <p:spPr/>
        <p:txBody>
          <a:bodyPr/>
          <a:lstStyle/>
          <a:p>
            <a:r>
              <a:rPr lang="tr-TR" b="1" dirty="0"/>
              <a:t>2. </a:t>
            </a:r>
            <a:r>
              <a:rPr lang="tr-TR" b="1" dirty="0" err="1"/>
              <a:t>DevOps'ta</a:t>
            </a:r>
            <a:r>
              <a:rPr lang="tr-TR" b="1" dirty="0"/>
              <a:t> Sürüm Kontrolünün Önemi</a:t>
            </a:r>
          </a:p>
          <a:p>
            <a:r>
              <a:rPr lang="tr-TR" sz="2400" dirty="0" err="1"/>
              <a:t>DevOps</a:t>
            </a:r>
            <a:r>
              <a:rPr lang="tr-TR" sz="2400" dirty="0"/>
              <a:t> pratiğinde sürüm kontrolü kritik bir rol oynar. Kodun düzenli, güvenli ve iş birliğine uygun şekilde geliştirilmesini sağlar. </a:t>
            </a:r>
            <a:r>
              <a:rPr lang="tr-TR" sz="2400" dirty="0" err="1"/>
              <a:t>DevOps</a:t>
            </a:r>
            <a:r>
              <a:rPr lang="tr-TR" sz="2400" dirty="0"/>
              <a:t> </a:t>
            </a:r>
            <a:r>
              <a:rPr lang="tr-TR" sz="2400" dirty="0" err="1"/>
              <a:t>pipeline'ın</a:t>
            </a:r>
            <a:r>
              <a:rPr lang="tr-TR" sz="2400" dirty="0"/>
              <a:t> bir parçası olarak VCS, CI/CD süreçlerinde kodun otomatik test edilmesini ve yayınlanmasını kolaylaştırır.</a:t>
            </a:r>
          </a:p>
          <a:p>
            <a:endParaRPr lang="tr-TR" dirty="0"/>
          </a:p>
        </p:txBody>
      </p:sp>
      <p:sp>
        <p:nvSpPr>
          <p:cNvPr id="4" name="Slayt Numarası Yer Tutucusu 3">
            <a:extLst>
              <a:ext uri="{FF2B5EF4-FFF2-40B4-BE49-F238E27FC236}">
                <a16:creationId xmlns:a16="http://schemas.microsoft.com/office/drawing/2014/main" id="{57E6D0AD-060E-AB2B-9E4E-B4FE7E9745DF}"/>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56</a:t>
            </a:fld>
            <a:endParaRPr lang="tr-TR" noProof="0"/>
          </a:p>
        </p:txBody>
      </p:sp>
    </p:spTree>
    <p:extLst>
      <p:ext uri="{BB962C8B-B14F-4D97-AF65-F5344CB8AC3E}">
        <p14:creationId xmlns:p14="http://schemas.microsoft.com/office/powerpoint/2010/main" val="493531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24D34416-31F3-40F1-14FD-F133B08C6236}"/>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57</a:t>
            </a:fld>
            <a:endParaRPr lang="tr-TR" noProof="0"/>
          </a:p>
        </p:txBody>
      </p:sp>
      <p:pic>
        <p:nvPicPr>
          <p:cNvPr id="10" name="İçerik Yer Tutucusu 9" descr="metin, ekran görüntüsü içeren bir resim&#10;&#10;Yapay zeka tarafından oluşturulan içerik yanlış olabilir.">
            <a:extLst>
              <a:ext uri="{FF2B5EF4-FFF2-40B4-BE49-F238E27FC236}">
                <a16:creationId xmlns:a16="http://schemas.microsoft.com/office/drawing/2014/main" id="{27182962-189C-64E3-472C-2A3A22A1E2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137" y="156781"/>
            <a:ext cx="11260017" cy="6204694"/>
          </a:xfrm>
        </p:spPr>
      </p:pic>
    </p:spTree>
    <p:extLst>
      <p:ext uri="{BB962C8B-B14F-4D97-AF65-F5344CB8AC3E}">
        <p14:creationId xmlns:p14="http://schemas.microsoft.com/office/powerpoint/2010/main" val="3776532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6B9B12-4C5C-940A-889B-9F68E92CAFD3}"/>
              </a:ext>
            </a:extLst>
          </p:cNvPr>
          <p:cNvSpPr>
            <a:spLocks noGrp="1"/>
          </p:cNvSpPr>
          <p:nvPr>
            <p:ph type="title"/>
          </p:nvPr>
        </p:nvSpPr>
        <p:spPr/>
        <p:txBody>
          <a:bodyPr/>
          <a:lstStyle/>
          <a:p>
            <a:r>
              <a:rPr lang="tr-TR" dirty="0" err="1"/>
              <a:t>Styles</a:t>
            </a:r>
            <a:r>
              <a:rPr lang="tr-TR" dirty="0"/>
              <a:t> </a:t>
            </a:r>
          </a:p>
        </p:txBody>
      </p:sp>
      <p:sp>
        <p:nvSpPr>
          <p:cNvPr id="3" name="İçerik Yer Tutucusu 2">
            <a:extLst>
              <a:ext uri="{FF2B5EF4-FFF2-40B4-BE49-F238E27FC236}">
                <a16:creationId xmlns:a16="http://schemas.microsoft.com/office/drawing/2014/main" id="{1B8F75D6-78AA-8982-C539-88C003CF075C}"/>
              </a:ext>
            </a:extLst>
          </p:cNvPr>
          <p:cNvSpPr>
            <a:spLocks noGrp="1"/>
          </p:cNvSpPr>
          <p:nvPr>
            <p:ph idx="1"/>
          </p:nvPr>
        </p:nvSpPr>
        <p:spPr/>
        <p:txBody>
          <a:bodyPr/>
          <a:lstStyle/>
          <a:p>
            <a:r>
              <a:rPr lang="tr-TR" sz="2500" b="1" dirty="0"/>
              <a:t>3. Sürüm Kontrol Sistemleri ve Çalışma Stilleri</a:t>
            </a:r>
          </a:p>
          <a:p>
            <a:r>
              <a:rPr lang="tr-TR" sz="2400" dirty="0"/>
              <a:t>VCS, işleyişine göre iki ana türe ayrılır:</a:t>
            </a:r>
          </a:p>
          <a:p>
            <a:pPr>
              <a:buFont typeface="Arial" panose="020B0604020202020204" pitchFamily="34" charset="0"/>
              <a:buChar char="•"/>
            </a:pPr>
            <a:r>
              <a:rPr lang="tr-TR" sz="2400" b="1" dirty="0"/>
              <a:t>Merkezi Sürüm Kontrol Sistemi (CVCS)</a:t>
            </a:r>
            <a:r>
              <a:rPr lang="tr-TR" sz="2400" dirty="0"/>
              <a:t>: Tüm geliştiriciler, merkezi bir sunucuda tutulan tek bir depoyu kullanır. </a:t>
            </a:r>
            <a:r>
              <a:rPr lang="tr-TR" sz="2400" dirty="0" err="1"/>
              <a:t>Örn</a:t>
            </a:r>
            <a:r>
              <a:rPr lang="tr-TR" sz="2400" dirty="0"/>
              <a:t>: </a:t>
            </a:r>
            <a:r>
              <a:rPr lang="tr-TR" sz="2400" dirty="0" err="1"/>
              <a:t>Subversion</a:t>
            </a:r>
            <a:r>
              <a:rPr lang="tr-TR" sz="2400" dirty="0"/>
              <a:t> (SVN), </a:t>
            </a:r>
            <a:r>
              <a:rPr lang="tr-TR" sz="2400" dirty="0" err="1"/>
              <a:t>Perforce</a:t>
            </a:r>
            <a:r>
              <a:rPr lang="tr-TR" sz="2400" dirty="0"/>
              <a:t>.</a:t>
            </a:r>
          </a:p>
          <a:p>
            <a:pPr>
              <a:buFont typeface="Arial" panose="020B0604020202020204" pitchFamily="34" charset="0"/>
              <a:buChar char="•"/>
            </a:pPr>
            <a:r>
              <a:rPr lang="tr-TR" sz="2400" b="1" dirty="0"/>
              <a:t>Dağıtık Sürüm Kontrol Sistemi (DVCS)</a:t>
            </a:r>
            <a:r>
              <a:rPr lang="tr-TR" sz="2400" dirty="0"/>
              <a:t>: Her geliştiricinin kendi yerel deposu vardır ve merkezi sunucuya bağımlı olmadan çalışabilirler. </a:t>
            </a:r>
            <a:r>
              <a:rPr lang="tr-TR" sz="2400" dirty="0" err="1"/>
              <a:t>Örn</a:t>
            </a:r>
            <a:r>
              <a:rPr lang="tr-TR" sz="2400" dirty="0"/>
              <a:t>. </a:t>
            </a:r>
            <a:r>
              <a:rPr lang="tr-TR" sz="2400" dirty="0" err="1"/>
              <a:t>Mercurial,Git</a:t>
            </a:r>
            <a:r>
              <a:rPr lang="tr-TR" sz="2400" dirty="0"/>
              <a:t>. </a:t>
            </a:r>
          </a:p>
          <a:p>
            <a:endParaRPr lang="tr-TR" dirty="0"/>
          </a:p>
        </p:txBody>
      </p:sp>
      <p:sp>
        <p:nvSpPr>
          <p:cNvPr id="4" name="Slayt Numarası Yer Tutucusu 3">
            <a:extLst>
              <a:ext uri="{FF2B5EF4-FFF2-40B4-BE49-F238E27FC236}">
                <a16:creationId xmlns:a16="http://schemas.microsoft.com/office/drawing/2014/main" id="{FEC838BC-35ED-8204-C79A-74B5F00F99D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58</a:t>
            </a:fld>
            <a:endParaRPr lang="tr-TR" noProof="0"/>
          </a:p>
        </p:txBody>
      </p:sp>
    </p:spTree>
    <p:extLst>
      <p:ext uri="{BB962C8B-B14F-4D97-AF65-F5344CB8AC3E}">
        <p14:creationId xmlns:p14="http://schemas.microsoft.com/office/powerpoint/2010/main" val="3845529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DC20E4-7BE1-6EDD-1273-8D202B76AB39}"/>
              </a:ext>
            </a:extLst>
          </p:cNvPr>
          <p:cNvSpPr>
            <a:spLocks noGrp="1"/>
          </p:cNvSpPr>
          <p:nvPr>
            <p:ph type="title"/>
          </p:nvPr>
        </p:nvSpPr>
        <p:spPr/>
        <p:txBody>
          <a:bodyPr/>
          <a:lstStyle/>
          <a:p>
            <a:r>
              <a:rPr lang="tr-TR" dirty="0"/>
              <a:t>Git </a:t>
            </a:r>
            <a:r>
              <a:rPr lang="tr-TR" dirty="0" err="1"/>
              <a:t>Work</a:t>
            </a:r>
            <a:r>
              <a:rPr lang="tr-TR" dirty="0"/>
              <a:t> </a:t>
            </a:r>
            <a:r>
              <a:rPr lang="tr-TR" dirty="0" err="1"/>
              <a:t>Flow</a:t>
            </a:r>
            <a:endParaRPr lang="tr-TR" dirty="0"/>
          </a:p>
        </p:txBody>
      </p:sp>
      <p:sp>
        <p:nvSpPr>
          <p:cNvPr id="3" name="İçerik Yer Tutucusu 2">
            <a:extLst>
              <a:ext uri="{FF2B5EF4-FFF2-40B4-BE49-F238E27FC236}">
                <a16:creationId xmlns:a16="http://schemas.microsoft.com/office/drawing/2014/main" id="{AEA22D88-C152-CA4B-122B-8CF060963DDC}"/>
              </a:ext>
            </a:extLst>
          </p:cNvPr>
          <p:cNvSpPr>
            <a:spLocks noGrp="1"/>
          </p:cNvSpPr>
          <p:nvPr>
            <p:ph idx="1"/>
          </p:nvPr>
        </p:nvSpPr>
        <p:spPr/>
        <p:txBody>
          <a:bodyPr/>
          <a:lstStyle/>
          <a:p>
            <a:r>
              <a:rPr lang="tr-TR" b="1" dirty="0"/>
              <a:t>GIT Çalışma Akışı</a:t>
            </a:r>
          </a:p>
          <a:p>
            <a:endParaRPr lang="tr-TR" dirty="0"/>
          </a:p>
          <a:p>
            <a:r>
              <a:rPr lang="tr-TR" sz="2400" dirty="0"/>
              <a:t>Git, en yaygın kullanılan DVCS aracıdır. Git kullanırken temel iş akışı aşağıdaki gibidir:</a:t>
            </a:r>
          </a:p>
          <a:p>
            <a:r>
              <a:rPr lang="tr-TR" sz="2400" dirty="0"/>
              <a:t>Kod Değişikliğini Yapma: Çalışma dizininde kodda değişiklikler yapılır.</a:t>
            </a:r>
          </a:p>
          <a:p>
            <a:r>
              <a:rPr lang="tr-TR" sz="2400" dirty="0" err="1"/>
              <a:t>Staging</a:t>
            </a:r>
            <a:r>
              <a:rPr lang="tr-TR" sz="2400" dirty="0"/>
              <a:t> Alanına Ekleme (git </a:t>
            </a:r>
            <a:r>
              <a:rPr lang="tr-TR" sz="2400" dirty="0" err="1"/>
              <a:t>add</a:t>
            </a:r>
            <a:r>
              <a:rPr lang="tr-TR" sz="2400" dirty="0"/>
              <a:t>): Yapılan değişiklikler </a:t>
            </a:r>
            <a:r>
              <a:rPr lang="tr-TR" sz="2400" dirty="0" err="1"/>
              <a:t>commit</a:t>
            </a:r>
            <a:r>
              <a:rPr lang="tr-TR" sz="2400" dirty="0"/>
              <a:t> edilmeden önce </a:t>
            </a:r>
            <a:r>
              <a:rPr lang="tr-TR" sz="2400" dirty="0" err="1"/>
              <a:t>staging</a:t>
            </a:r>
            <a:r>
              <a:rPr lang="tr-TR" sz="2400" dirty="0"/>
              <a:t> alanına eklenir.</a:t>
            </a:r>
          </a:p>
          <a:p>
            <a:r>
              <a:rPr lang="tr-TR" sz="2400" dirty="0" err="1"/>
              <a:t>Commit</a:t>
            </a:r>
            <a:r>
              <a:rPr lang="tr-TR" sz="2400" dirty="0"/>
              <a:t> Yapma (git </a:t>
            </a:r>
            <a:r>
              <a:rPr lang="tr-TR" sz="2400" dirty="0" err="1"/>
              <a:t>commit</a:t>
            </a:r>
            <a:r>
              <a:rPr lang="tr-TR" sz="2400" dirty="0"/>
              <a:t>): </a:t>
            </a:r>
            <a:r>
              <a:rPr lang="tr-TR" sz="2400" dirty="0" err="1"/>
              <a:t>Staging</a:t>
            </a:r>
            <a:r>
              <a:rPr lang="tr-TR" sz="2400" dirty="0"/>
              <a:t> alanındaki değişiklikler </a:t>
            </a:r>
            <a:r>
              <a:rPr lang="tr-TR" sz="2400" dirty="0" err="1"/>
              <a:t>commit</a:t>
            </a:r>
            <a:r>
              <a:rPr lang="tr-TR" sz="2400" dirty="0"/>
              <a:t> edilir ve yerel repoya kaydedilir.</a:t>
            </a:r>
          </a:p>
          <a:p>
            <a:r>
              <a:rPr lang="tr-TR" sz="2400" dirty="0"/>
              <a:t>Uzak Depoya Gönderme (git </a:t>
            </a:r>
            <a:r>
              <a:rPr lang="tr-TR" sz="2400" dirty="0" err="1"/>
              <a:t>push</a:t>
            </a:r>
            <a:r>
              <a:rPr lang="tr-TR" sz="2400" dirty="0"/>
              <a:t>): </a:t>
            </a:r>
            <a:r>
              <a:rPr lang="tr-TR" sz="2400" dirty="0" err="1"/>
              <a:t>Commit</a:t>
            </a:r>
            <a:r>
              <a:rPr lang="tr-TR" sz="2400" dirty="0"/>
              <a:t> edilen değişiklikler </a:t>
            </a:r>
            <a:r>
              <a:rPr lang="tr-TR" sz="2400" dirty="0" err="1"/>
              <a:t>GitHub</a:t>
            </a:r>
            <a:r>
              <a:rPr lang="tr-TR" sz="2400" dirty="0"/>
              <a:t> gibi uzak bir depoya gönderilir.</a:t>
            </a:r>
          </a:p>
        </p:txBody>
      </p:sp>
      <p:sp>
        <p:nvSpPr>
          <p:cNvPr id="4" name="Slayt Numarası Yer Tutucusu 3">
            <a:extLst>
              <a:ext uri="{FF2B5EF4-FFF2-40B4-BE49-F238E27FC236}">
                <a16:creationId xmlns:a16="http://schemas.microsoft.com/office/drawing/2014/main" id="{275ABCAF-F306-19EC-FE82-6C93012EEA6D}"/>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59</a:t>
            </a:fld>
            <a:endParaRPr lang="tr-TR" noProof="0"/>
          </a:p>
        </p:txBody>
      </p:sp>
    </p:spTree>
    <p:extLst>
      <p:ext uri="{BB962C8B-B14F-4D97-AF65-F5344CB8AC3E}">
        <p14:creationId xmlns:p14="http://schemas.microsoft.com/office/powerpoint/2010/main" val="2416253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F58AE6-56F6-44E8-8BBF-23277B1773E4}"/>
              </a:ext>
            </a:extLst>
          </p:cNvPr>
          <p:cNvSpPr>
            <a:spLocks noGrp="1"/>
          </p:cNvSpPr>
          <p:nvPr>
            <p:ph type="title"/>
          </p:nvPr>
        </p:nvSpPr>
        <p:spPr>
          <a:xfrm>
            <a:off x="7512000" y="0"/>
            <a:ext cx="4680000" cy="6721473"/>
          </a:xfrm>
        </p:spPr>
        <p:txBody>
          <a:bodyPr rtlCol="0"/>
          <a:lstStyle/>
          <a:p>
            <a:pPr rtl="0">
              <a:lnSpc>
                <a:spcPct val="100000"/>
              </a:lnSpc>
            </a:pPr>
            <a:r>
              <a:rPr lang="tr-TR" dirty="0"/>
              <a:t> </a:t>
            </a:r>
          </a:p>
        </p:txBody>
      </p:sp>
      <p:graphicFrame>
        <p:nvGraphicFramePr>
          <p:cNvPr id="3" name="İçerik Yer Tutucusu 2" descr="Liste İçeriği Yer Tutucusu">
            <a:extLst>
              <a:ext uri="{FF2B5EF4-FFF2-40B4-BE49-F238E27FC236}">
                <a16:creationId xmlns:a16="http://schemas.microsoft.com/office/drawing/2014/main" id="{00DD6853-7971-494B-A148-546DF3F15457}"/>
              </a:ext>
            </a:extLst>
          </p:cNvPr>
          <p:cNvGraphicFramePr>
            <a:graphicFrameLocks noGrp="1"/>
          </p:cNvGraphicFramePr>
          <p:nvPr>
            <p:ph idx="1"/>
            <p:extLst>
              <p:ext uri="{D42A27DB-BD31-4B8C-83A1-F6EECF244321}">
                <p14:modId xmlns:p14="http://schemas.microsoft.com/office/powerpoint/2010/main" val="157182575"/>
              </p:ext>
            </p:extLst>
          </p:nvPr>
        </p:nvGraphicFramePr>
        <p:xfrm>
          <a:off x="838200" y="365124"/>
          <a:ext cx="6156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ayt Numarası Yer Tutucusu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rtlCol="0"/>
          <a:lstStyle/>
          <a:p>
            <a:pPr rtl="0"/>
            <a:r>
              <a:rPr lang="tr-TR" dirty="0"/>
              <a:t>SAYFA </a:t>
            </a:r>
            <a:fld id="{4A9B5881-4007-4345-955A-79C2656F0C49}" type="slidenum">
              <a:rPr lang="tr-TR" smtClean="0"/>
              <a:pPr rtl="0"/>
              <a:t>6</a:t>
            </a:fld>
            <a:endParaRPr lang="tr-TR" dirty="0"/>
          </a:p>
        </p:txBody>
      </p:sp>
      <p:pic>
        <p:nvPicPr>
          <p:cNvPr id="5" name="Grafik 4">
            <a:extLst>
              <a:ext uri="{FF2B5EF4-FFF2-40B4-BE49-F238E27FC236}">
                <a16:creationId xmlns:a16="http://schemas.microsoft.com/office/drawing/2014/main" id="{51F8BB6E-E534-1CFD-AA03-619B5F79718B}"/>
              </a:ext>
            </a:extLst>
          </p:cNvPr>
          <p:cNvPicPr>
            <a:picLocks noChangeAspect="1"/>
          </p:cNvPicPr>
          <p:nvPr/>
        </p:nvPicPr>
        <p:blipFill>
          <a:blip r:embed="rId8">
            <a:extLs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8380924" y="1620981"/>
            <a:ext cx="2598804" cy="3148445"/>
          </a:xfrm>
          <a:prstGeom prst="rect">
            <a:avLst/>
          </a:prstGeom>
        </p:spPr>
      </p:pic>
    </p:spTree>
    <p:extLst>
      <p:ext uri="{BB962C8B-B14F-4D97-AF65-F5344CB8AC3E}">
        <p14:creationId xmlns:p14="http://schemas.microsoft.com/office/powerpoint/2010/main" val="3089782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446E77-3E9D-A2F4-A700-73C2B50D5607}"/>
              </a:ext>
            </a:extLst>
          </p:cNvPr>
          <p:cNvSpPr>
            <a:spLocks noGrp="1"/>
          </p:cNvSpPr>
          <p:nvPr>
            <p:ph type="title"/>
          </p:nvPr>
        </p:nvSpPr>
        <p:spPr/>
        <p:txBody>
          <a:bodyPr/>
          <a:lstStyle/>
          <a:p>
            <a:r>
              <a:rPr lang="tr-TR" dirty="0"/>
              <a:t>Remote </a:t>
            </a:r>
            <a:r>
              <a:rPr lang="tr-TR" dirty="0" err="1"/>
              <a:t>Work</a:t>
            </a:r>
            <a:endParaRPr lang="tr-TR" dirty="0"/>
          </a:p>
        </p:txBody>
      </p:sp>
      <p:sp>
        <p:nvSpPr>
          <p:cNvPr id="3" name="İçerik Yer Tutucusu 2">
            <a:extLst>
              <a:ext uri="{FF2B5EF4-FFF2-40B4-BE49-F238E27FC236}">
                <a16:creationId xmlns:a16="http://schemas.microsoft.com/office/drawing/2014/main" id="{12FED469-CE3B-A6BB-E062-2532A6B1A808}"/>
              </a:ext>
            </a:extLst>
          </p:cNvPr>
          <p:cNvSpPr>
            <a:spLocks noGrp="1"/>
          </p:cNvSpPr>
          <p:nvPr>
            <p:ph idx="1"/>
          </p:nvPr>
        </p:nvSpPr>
        <p:spPr/>
        <p:txBody>
          <a:bodyPr/>
          <a:lstStyle/>
          <a:p>
            <a:r>
              <a:rPr lang="tr-TR" b="1" dirty="0" err="1"/>
              <a:t>GitHub</a:t>
            </a:r>
            <a:r>
              <a:rPr lang="tr-TR" b="1" dirty="0"/>
              <a:t> ile Uzaktan Çalışma</a:t>
            </a:r>
          </a:p>
          <a:p>
            <a:r>
              <a:rPr lang="tr-TR" dirty="0" err="1"/>
              <a:t>GitHub</a:t>
            </a:r>
            <a:r>
              <a:rPr lang="tr-TR" dirty="0"/>
              <a:t>, Git tabanlı uzak depolama hizmetidir ve ekiplerin birlikte çalışmasını sağlar. </a:t>
            </a:r>
            <a:r>
              <a:rPr lang="tr-TR" dirty="0" err="1"/>
              <a:t>GitHub'ın</a:t>
            </a:r>
            <a:r>
              <a:rPr lang="tr-TR" dirty="0"/>
              <a:t> temel bileşenleri:</a:t>
            </a:r>
          </a:p>
          <a:p>
            <a:pPr>
              <a:buFont typeface="Arial" panose="020B0604020202020204" pitchFamily="34" charset="0"/>
              <a:buChar char="•"/>
            </a:pPr>
            <a:r>
              <a:rPr lang="tr-TR" b="1" dirty="0" err="1"/>
              <a:t>Repository</a:t>
            </a:r>
            <a:r>
              <a:rPr lang="tr-TR" b="1" dirty="0"/>
              <a:t> (Depo)</a:t>
            </a:r>
            <a:r>
              <a:rPr lang="tr-TR" dirty="0"/>
              <a:t>: Proje dosyalarının tutulduğu alan.</a:t>
            </a:r>
          </a:p>
          <a:p>
            <a:pPr>
              <a:buFont typeface="Arial" panose="020B0604020202020204" pitchFamily="34" charset="0"/>
              <a:buChar char="•"/>
            </a:pPr>
            <a:r>
              <a:rPr lang="tr-TR" b="1" dirty="0" err="1"/>
              <a:t>Branch</a:t>
            </a:r>
            <a:r>
              <a:rPr lang="tr-TR" b="1" dirty="0"/>
              <a:t> (Dal)</a:t>
            </a:r>
            <a:r>
              <a:rPr lang="tr-TR" dirty="0"/>
              <a:t>: Farklı geliştirme süreçlerini paralel yürütmeye yarar.</a:t>
            </a:r>
          </a:p>
          <a:p>
            <a:pPr>
              <a:buFont typeface="Arial" panose="020B0604020202020204" pitchFamily="34" charset="0"/>
              <a:buChar char="•"/>
            </a:pPr>
            <a:r>
              <a:rPr lang="tr-TR" b="1" dirty="0" err="1"/>
              <a:t>Pull</a:t>
            </a:r>
            <a:r>
              <a:rPr lang="tr-TR" b="1" dirty="0"/>
              <a:t> </a:t>
            </a:r>
            <a:r>
              <a:rPr lang="tr-TR" b="1" dirty="0" err="1"/>
              <a:t>Request</a:t>
            </a:r>
            <a:r>
              <a:rPr lang="tr-TR" b="1" dirty="0"/>
              <a:t> (PR)</a:t>
            </a:r>
            <a:r>
              <a:rPr lang="tr-TR" dirty="0"/>
              <a:t>: Dal değişikliklerini ana dala birleştirme 6nerisi.</a:t>
            </a:r>
          </a:p>
          <a:p>
            <a:pPr>
              <a:buFont typeface="Arial" panose="020B0604020202020204" pitchFamily="34" charset="0"/>
              <a:buChar char="•"/>
            </a:pPr>
            <a:r>
              <a:rPr lang="tr-TR" b="1" dirty="0" err="1"/>
              <a:t>Issues</a:t>
            </a:r>
            <a:r>
              <a:rPr lang="tr-TR" dirty="0"/>
              <a:t>: Projedeki hataları ve iyileştirmeleri takip etme mekanizması.</a:t>
            </a:r>
          </a:p>
          <a:p>
            <a:endParaRPr lang="tr-TR" dirty="0"/>
          </a:p>
        </p:txBody>
      </p:sp>
      <p:sp>
        <p:nvSpPr>
          <p:cNvPr id="4" name="Slayt Numarası Yer Tutucusu 3">
            <a:extLst>
              <a:ext uri="{FF2B5EF4-FFF2-40B4-BE49-F238E27FC236}">
                <a16:creationId xmlns:a16="http://schemas.microsoft.com/office/drawing/2014/main" id="{035B9A65-B211-B174-AA95-DAF98506E1BA}"/>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60</a:t>
            </a:fld>
            <a:endParaRPr lang="tr-TR" noProof="0"/>
          </a:p>
        </p:txBody>
      </p:sp>
    </p:spTree>
    <p:extLst>
      <p:ext uri="{BB962C8B-B14F-4D97-AF65-F5344CB8AC3E}">
        <p14:creationId xmlns:p14="http://schemas.microsoft.com/office/powerpoint/2010/main" val="596139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DF5DA0-21AE-E36D-2443-79957DFB65F5}"/>
              </a:ext>
            </a:extLst>
          </p:cNvPr>
          <p:cNvSpPr>
            <a:spLocks noGrp="1"/>
          </p:cNvSpPr>
          <p:nvPr>
            <p:ph type="title"/>
          </p:nvPr>
        </p:nvSpPr>
        <p:spPr/>
        <p:txBody>
          <a:bodyPr/>
          <a:lstStyle/>
          <a:p>
            <a:r>
              <a:rPr lang="tr-TR" dirty="0"/>
              <a:t>Git </a:t>
            </a:r>
            <a:r>
              <a:rPr lang="tr-TR" dirty="0" err="1"/>
              <a:t>Push</a:t>
            </a:r>
            <a:r>
              <a:rPr lang="tr-TR" dirty="0"/>
              <a:t> </a:t>
            </a:r>
            <a:r>
              <a:rPr lang="tr-TR" dirty="0" err="1"/>
              <a:t>Operation</a:t>
            </a:r>
            <a:r>
              <a:rPr lang="tr-TR" dirty="0"/>
              <a:t> </a:t>
            </a:r>
          </a:p>
        </p:txBody>
      </p:sp>
      <p:sp>
        <p:nvSpPr>
          <p:cNvPr id="3" name="İçerik Yer Tutucusu 2">
            <a:extLst>
              <a:ext uri="{FF2B5EF4-FFF2-40B4-BE49-F238E27FC236}">
                <a16:creationId xmlns:a16="http://schemas.microsoft.com/office/drawing/2014/main" id="{9A1B6540-5649-805D-086B-1318AFDE2347}"/>
              </a:ext>
            </a:extLst>
          </p:cNvPr>
          <p:cNvSpPr>
            <a:spLocks noGrp="1"/>
          </p:cNvSpPr>
          <p:nvPr>
            <p:ph idx="1"/>
          </p:nvPr>
        </p:nvSpPr>
        <p:spPr/>
        <p:txBody>
          <a:bodyPr/>
          <a:lstStyle/>
          <a:p>
            <a:r>
              <a:rPr lang="tr-TR" dirty="0" err="1"/>
              <a:t>GitHub'a</a:t>
            </a:r>
            <a:r>
              <a:rPr lang="tr-TR" dirty="0"/>
              <a:t> Dosya Gönderme</a:t>
            </a:r>
          </a:p>
          <a:p>
            <a:endParaRPr lang="tr-TR" dirty="0"/>
          </a:p>
          <a:p>
            <a:r>
              <a:rPr lang="tr-TR" dirty="0"/>
              <a:t>Yerel projeyi bağlamak için git </a:t>
            </a:r>
            <a:r>
              <a:rPr lang="tr-TR" dirty="0" err="1"/>
              <a:t>remote</a:t>
            </a:r>
            <a:r>
              <a:rPr lang="tr-TR" dirty="0"/>
              <a:t> </a:t>
            </a:r>
            <a:r>
              <a:rPr lang="tr-TR" dirty="0" err="1"/>
              <a:t>add</a:t>
            </a:r>
            <a:r>
              <a:rPr lang="tr-TR" dirty="0"/>
              <a:t> </a:t>
            </a:r>
            <a:r>
              <a:rPr lang="tr-TR" dirty="0" err="1"/>
              <a:t>origin</a:t>
            </a:r>
            <a:r>
              <a:rPr lang="tr-TR" dirty="0"/>
              <a:t> &lt;</a:t>
            </a:r>
            <a:r>
              <a:rPr lang="tr-TR" dirty="0" err="1"/>
              <a:t>repository</a:t>
            </a:r>
            <a:r>
              <a:rPr lang="tr-TR" dirty="0"/>
              <a:t>-url&gt; komutunu kullan.</a:t>
            </a:r>
          </a:p>
          <a:p>
            <a:endParaRPr lang="tr-TR" dirty="0"/>
          </a:p>
          <a:p>
            <a:r>
              <a:rPr lang="tr-TR" dirty="0"/>
              <a:t>Değişiklikleri </a:t>
            </a:r>
            <a:r>
              <a:rPr lang="tr-TR" dirty="0" err="1"/>
              <a:t>commit</a:t>
            </a:r>
            <a:r>
              <a:rPr lang="tr-TR" dirty="0"/>
              <a:t> et: git </a:t>
            </a:r>
            <a:r>
              <a:rPr lang="tr-TR" dirty="0" err="1"/>
              <a:t>commit</a:t>
            </a:r>
            <a:r>
              <a:rPr lang="tr-TR" dirty="0"/>
              <a:t> -m "</a:t>
            </a:r>
            <a:r>
              <a:rPr lang="tr-TR" dirty="0" err="1"/>
              <a:t>Initial</a:t>
            </a:r>
            <a:r>
              <a:rPr lang="tr-TR" dirty="0"/>
              <a:t> </a:t>
            </a:r>
            <a:r>
              <a:rPr lang="tr-TR" dirty="0" err="1"/>
              <a:t>commit</a:t>
            </a:r>
            <a:r>
              <a:rPr lang="tr-TR" dirty="0"/>
              <a:t>"</a:t>
            </a:r>
          </a:p>
          <a:p>
            <a:endParaRPr lang="tr-TR" dirty="0"/>
          </a:p>
          <a:p>
            <a:r>
              <a:rPr lang="tr-TR" dirty="0"/>
              <a:t>Uzak depoya gönder: git </a:t>
            </a:r>
            <a:r>
              <a:rPr lang="tr-TR" dirty="0" err="1"/>
              <a:t>push</a:t>
            </a:r>
            <a:r>
              <a:rPr lang="tr-TR" dirty="0"/>
              <a:t> </a:t>
            </a:r>
            <a:r>
              <a:rPr lang="tr-TR" dirty="0" err="1"/>
              <a:t>origin</a:t>
            </a:r>
            <a:r>
              <a:rPr lang="tr-TR" dirty="0"/>
              <a:t> </a:t>
            </a:r>
            <a:r>
              <a:rPr lang="tr-TR" b="1" dirty="0"/>
              <a:t>main</a:t>
            </a:r>
          </a:p>
        </p:txBody>
      </p:sp>
      <p:sp>
        <p:nvSpPr>
          <p:cNvPr id="4" name="Slayt Numarası Yer Tutucusu 3">
            <a:extLst>
              <a:ext uri="{FF2B5EF4-FFF2-40B4-BE49-F238E27FC236}">
                <a16:creationId xmlns:a16="http://schemas.microsoft.com/office/drawing/2014/main" id="{B65CE2E8-DE0D-10C5-D819-02E861357605}"/>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61</a:t>
            </a:fld>
            <a:endParaRPr lang="tr-TR" noProof="0"/>
          </a:p>
        </p:txBody>
      </p:sp>
    </p:spTree>
    <p:extLst>
      <p:ext uri="{BB962C8B-B14F-4D97-AF65-F5344CB8AC3E}">
        <p14:creationId xmlns:p14="http://schemas.microsoft.com/office/powerpoint/2010/main" val="215554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BFA387-FA3D-745D-CE4F-FC32EC2344AC}"/>
              </a:ext>
            </a:extLst>
          </p:cNvPr>
          <p:cNvSpPr>
            <a:spLocks noGrp="1"/>
          </p:cNvSpPr>
          <p:nvPr>
            <p:ph type="title"/>
          </p:nvPr>
        </p:nvSpPr>
        <p:spPr/>
        <p:txBody>
          <a:bodyPr/>
          <a:lstStyle/>
          <a:p>
            <a:r>
              <a:rPr lang="tr-TR" dirty="0"/>
              <a:t>Git Reset &amp; </a:t>
            </a:r>
            <a:r>
              <a:rPr lang="tr-TR" dirty="0" err="1"/>
              <a:t>Stash</a:t>
            </a:r>
            <a:endParaRPr lang="tr-TR" dirty="0"/>
          </a:p>
        </p:txBody>
      </p:sp>
      <p:sp>
        <p:nvSpPr>
          <p:cNvPr id="3" name="İçerik Yer Tutucusu 2">
            <a:extLst>
              <a:ext uri="{FF2B5EF4-FFF2-40B4-BE49-F238E27FC236}">
                <a16:creationId xmlns:a16="http://schemas.microsoft.com/office/drawing/2014/main" id="{297A0116-AA62-013C-6408-0B5C29FF304F}"/>
              </a:ext>
            </a:extLst>
          </p:cNvPr>
          <p:cNvSpPr>
            <a:spLocks noGrp="1"/>
          </p:cNvSpPr>
          <p:nvPr>
            <p:ph idx="1"/>
          </p:nvPr>
        </p:nvSpPr>
        <p:spPr/>
        <p:txBody>
          <a:bodyPr/>
          <a:lstStyle/>
          <a:p>
            <a:r>
              <a:rPr lang="tr-TR" dirty="0"/>
              <a:t>Git Reset: Bir </a:t>
            </a:r>
            <a:r>
              <a:rPr lang="tr-TR" dirty="0" err="1"/>
              <a:t>commit'i</a:t>
            </a:r>
            <a:r>
              <a:rPr lang="tr-TR" dirty="0"/>
              <a:t> geri almak için kullanılır. git reset --hard &lt;</a:t>
            </a:r>
            <a:r>
              <a:rPr lang="tr-TR" dirty="0" err="1"/>
              <a:t>commit-hash</a:t>
            </a:r>
            <a:r>
              <a:rPr lang="tr-TR" dirty="0"/>
              <a:t>&gt; komutu, değişiklikleri tamamen siler.</a:t>
            </a:r>
          </a:p>
          <a:p>
            <a:endParaRPr lang="tr-TR" dirty="0"/>
          </a:p>
          <a:p>
            <a:r>
              <a:rPr lang="tr-TR" dirty="0"/>
              <a:t>Git </a:t>
            </a:r>
            <a:r>
              <a:rPr lang="tr-TR" dirty="0" err="1"/>
              <a:t>Stash</a:t>
            </a:r>
            <a:r>
              <a:rPr lang="tr-TR" dirty="0"/>
              <a:t>: Geçici olarak değişiklikleri kaydedip daha sonra geri getirmek için kullanılır. git </a:t>
            </a:r>
            <a:r>
              <a:rPr lang="tr-TR" dirty="0" err="1"/>
              <a:t>stash</a:t>
            </a:r>
            <a:r>
              <a:rPr lang="tr-TR" dirty="0"/>
              <a:t> komutu, çalışmanızı saklar, git </a:t>
            </a:r>
            <a:r>
              <a:rPr lang="tr-TR" dirty="0" err="1"/>
              <a:t>stash</a:t>
            </a:r>
            <a:r>
              <a:rPr lang="tr-TR" dirty="0"/>
              <a:t> pop ise geri getirir.</a:t>
            </a:r>
          </a:p>
        </p:txBody>
      </p:sp>
      <p:sp>
        <p:nvSpPr>
          <p:cNvPr id="4" name="Slayt Numarası Yer Tutucusu 3">
            <a:extLst>
              <a:ext uri="{FF2B5EF4-FFF2-40B4-BE49-F238E27FC236}">
                <a16:creationId xmlns:a16="http://schemas.microsoft.com/office/drawing/2014/main" id="{2D0C0D5A-3DE1-9C9E-05C5-54A3C06AA348}"/>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62</a:t>
            </a:fld>
            <a:endParaRPr lang="tr-TR" noProof="0"/>
          </a:p>
        </p:txBody>
      </p:sp>
    </p:spTree>
    <p:extLst>
      <p:ext uri="{BB962C8B-B14F-4D97-AF65-F5344CB8AC3E}">
        <p14:creationId xmlns:p14="http://schemas.microsoft.com/office/powerpoint/2010/main" val="1926122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2DA3B9-0086-AF26-4E99-3724E2722304}"/>
              </a:ext>
            </a:extLst>
          </p:cNvPr>
          <p:cNvSpPr>
            <a:spLocks noGrp="1"/>
          </p:cNvSpPr>
          <p:nvPr>
            <p:ph type="title"/>
          </p:nvPr>
        </p:nvSpPr>
        <p:spPr/>
        <p:txBody>
          <a:bodyPr/>
          <a:lstStyle/>
          <a:p>
            <a:r>
              <a:rPr lang="tr-TR" dirty="0"/>
              <a:t>How </a:t>
            </a:r>
            <a:r>
              <a:rPr lang="tr-TR" dirty="0" err="1"/>
              <a:t>to</a:t>
            </a:r>
            <a:r>
              <a:rPr lang="tr-TR" dirty="0"/>
              <a:t> Setup on </a:t>
            </a:r>
            <a:r>
              <a:rPr lang="tr-TR" dirty="0" err="1"/>
              <a:t>Local</a:t>
            </a:r>
            <a:r>
              <a:rPr lang="tr-TR" dirty="0"/>
              <a:t> </a:t>
            </a:r>
          </a:p>
        </p:txBody>
      </p:sp>
      <p:sp>
        <p:nvSpPr>
          <p:cNvPr id="3" name="İçerik Yer Tutucusu 2">
            <a:extLst>
              <a:ext uri="{FF2B5EF4-FFF2-40B4-BE49-F238E27FC236}">
                <a16:creationId xmlns:a16="http://schemas.microsoft.com/office/drawing/2014/main" id="{7CA9C5A7-7841-A13E-205C-64CE8AC42B94}"/>
              </a:ext>
            </a:extLst>
          </p:cNvPr>
          <p:cNvSpPr>
            <a:spLocks noGrp="1"/>
          </p:cNvSpPr>
          <p:nvPr>
            <p:ph idx="1"/>
          </p:nvPr>
        </p:nvSpPr>
        <p:spPr/>
        <p:txBody>
          <a:bodyPr/>
          <a:lstStyle/>
          <a:p>
            <a:r>
              <a:rPr lang="tr-TR" dirty="0" err="1"/>
              <a:t>Git'i</a:t>
            </a:r>
            <a:r>
              <a:rPr lang="tr-TR" dirty="0"/>
              <a:t> Kurma: </a:t>
            </a:r>
            <a:r>
              <a:rPr lang="tr-TR" dirty="0" err="1"/>
              <a:t>sudo</a:t>
            </a:r>
            <a:r>
              <a:rPr lang="tr-TR" dirty="0"/>
              <a:t> </a:t>
            </a:r>
            <a:r>
              <a:rPr lang="tr-TR" dirty="0" err="1"/>
              <a:t>apt</a:t>
            </a:r>
            <a:r>
              <a:rPr lang="tr-TR" dirty="0"/>
              <a:t> </a:t>
            </a:r>
            <a:r>
              <a:rPr lang="tr-TR" dirty="0" err="1"/>
              <a:t>install</a:t>
            </a:r>
            <a:r>
              <a:rPr lang="tr-TR" dirty="0"/>
              <a:t> git (Linux) veya </a:t>
            </a:r>
            <a:r>
              <a:rPr lang="tr-TR" dirty="0" err="1"/>
              <a:t>brew</a:t>
            </a:r>
            <a:r>
              <a:rPr lang="tr-TR" dirty="0"/>
              <a:t> </a:t>
            </a:r>
            <a:r>
              <a:rPr lang="tr-TR" dirty="0" err="1"/>
              <a:t>install</a:t>
            </a:r>
            <a:r>
              <a:rPr lang="tr-TR" dirty="0"/>
              <a:t> git (Mac) komutuyla kurulur.</a:t>
            </a:r>
          </a:p>
          <a:p>
            <a:endParaRPr lang="tr-TR" dirty="0"/>
          </a:p>
          <a:p>
            <a:r>
              <a:rPr lang="tr-TR" dirty="0"/>
              <a:t>Kullanıcı Yapılandırma: git </a:t>
            </a:r>
            <a:r>
              <a:rPr lang="tr-TR" dirty="0" err="1"/>
              <a:t>config</a:t>
            </a:r>
            <a:r>
              <a:rPr lang="tr-TR" dirty="0"/>
              <a:t> --global user.name "Ad </a:t>
            </a:r>
            <a:r>
              <a:rPr lang="tr-TR" dirty="0" err="1"/>
              <a:t>Soyad</a:t>
            </a:r>
            <a:r>
              <a:rPr lang="tr-TR" dirty="0"/>
              <a:t>" ve git </a:t>
            </a:r>
            <a:r>
              <a:rPr lang="tr-TR" dirty="0" err="1"/>
              <a:t>config</a:t>
            </a:r>
            <a:r>
              <a:rPr lang="tr-TR" dirty="0"/>
              <a:t> --global </a:t>
            </a:r>
            <a:r>
              <a:rPr lang="tr-TR" dirty="0" err="1"/>
              <a:t>user.email</a:t>
            </a:r>
            <a:r>
              <a:rPr lang="tr-TR" dirty="0"/>
              <a:t> "email@example.com"</a:t>
            </a:r>
          </a:p>
          <a:p>
            <a:endParaRPr lang="tr-TR" dirty="0"/>
          </a:p>
          <a:p>
            <a:r>
              <a:rPr lang="tr-TR" dirty="0"/>
              <a:t>Yerel Depo Oluşturma: git </a:t>
            </a:r>
            <a:r>
              <a:rPr lang="tr-TR" dirty="0" err="1"/>
              <a:t>init</a:t>
            </a:r>
            <a:r>
              <a:rPr lang="tr-TR" dirty="0"/>
              <a:t> komutu ile yeni bir Git deposu başlatılır.</a:t>
            </a:r>
          </a:p>
        </p:txBody>
      </p:sp>
      <p:sp>
        <p:nvSpPr>
          <p:cNvPr id="4" name="Slayt Numarası Yer Tutucusu 3">
            <a:extLst>
              <a:ext uri="{FF2B5EF4-FFF2-40B4-BE49-F238E27FC236}">
                <a16:creationId xmlns:a16="http://schemas.microsoft.com/office/drawing/2014/main" id="{896FA49E-F1AD-5AE7-EDAD-39FD1C8B58D5}"/>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63</a:t>
            </a:fld>
            <a:endParaRPr lang="tr-TR" noProof="0"/>
          </a:p>
        </p:txBody>
      </p:sp>
    </p:spTree>
    <p:extLst>
      <p:ext uri="{BB962C8B-B14F-4D97-AF65-F5344CB8AC3E}">
        <p14:creationId xmlns:p14="http://schemas.microsoft.com/office/powerpoint/2010/main" val="2426804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B847BA-C0DF-FAE6-B123-F10DE427D041}"/>
              </a:ext>
            </a:extLst>
          </p:cNvPr>
          <p:cNvSpPr>
            <a:spLocks noGrp="1"/>
          </p:cNvSpPr>
          <p:nvPr>
            <p:ph type="title"/>
          </p:nvPr>
        </p:nvSpPr>
        <p:spPr/>
        <p:txBody>
          <a:bodyPr/>
          <a:lstStyle/>
          <a:p>
            <a:r>
              <a:rPr lang="tr-TR" dirty="0" err="1"/>
              <a:t>Docker</a:t>
            </a:r>
            <a:r>
              <a:rPr lang="tr-TR" dirty="0"/>
              <a:t> </a:t>
            </a:r>
            <a:r>
              <a:rPr lang="tr-TR" dirty="0" err="1"/>
              <a:t>Introduction</a:t>
            </a:r>
            <a:r>
              <a:rPr lang="tr-TR" dirty="0"/>
              <a:t>: </a:t>
            </a:r>
          </a:p>
        </p:txBody>
      </p:sp>
      <p:sp>
        <p:nvSpPr>
          <p:cNvPr id="3" name="İçerik Yer Tutucusu 2">
            <a:extLst>
              <a:ext uri="{FF2B5EF4-FFF2-40B4-BE49-F238E27FC236}">
                <a16:creationId xmlns:a16="http://schemas.microsoft.com/office/drawing/2014/main" id="{E1C42FD7-653B-B2F4-5490-79FB95BCF423}"/>
              </a:ext>
            </a:extLst>
          </p:cNvPr>
          <p:cNvSpPr>
            <a:spLocks noGrp="1"/>
          </p:cNvSpPr>
          <p:nvPr>
            <p:ph idx="1"/>
          </p:nvPr>
        </p:nvSpPr>
        <p:spPr>
          <a:xfrm>
            <a:off x="4705352" y="1119105"/>
            <a:ext cx="6648448" cy="5984875"/>
          </a:xfrm>
        </p:spPr>
        <p:txBody>
          <a:bodyPr/>
          <a:lstStyle/>
          <a:p>
            <a:r>
              <a:rPr lang="tr-TR" dirty="0" err="1"/>
              <a:t>Docker</a:t>
            </a:r>
            <a:r>
              <a:rPr lang="tr-TR" dirty="0"/>
              <a:t>, uygulamaları sanal makinelerden farklı olarak hafif, taşınabilir ve izole bir şekilde çalıştırmak için kullanılan bir </a:t>
            </a:r>
            <a:r>
              <a:rPr lang="tr-TR" dirty="0" err="1"/>
              <a:t>konteynerleştirme</a:t>
            </a:r>
            <a:r>
              <a:rPr lang="tr-TR" dirty="0"/>
              <a:t> platformudur. Geleneksel sanal makineler, her biri kendi işletim sistemini çalıştıran tam teşekküllü sanal ortamlar sağlarken, </a:t>
            </a:r>
            <a:r>
              <a:rPr lang="tr-TR" dirty="0" err="1"/>
              <a:t>Docker</a:t>
            </a:r>
            <a:r>
              <a:rPr lang="tr-TR" dirty="0"/>
              <a:t> konteynerleri yalnızca gerekli bağımlılıkları ve uygulamayı içeren minimal izolasyon ortamları sunar. Bu, daha az kaynak tüketimi ve daha hızlı dağıtım sağlar.</a:t>
            </a:r>
          </a:p>
          <a:p>
            <a:endParaRPr lang="tr-TR" dirty="0"/>
          </a:p>
        </p:txBody>
      </p:sp>
      <p:sp>
        <p:nvSpPr>
          <p:cNvPr id="4" name="Slayt Numarası Yer Tutucusu 3">
            <a:extLst>
              <a:ext uri="{FF2B5EF4-FFF2-40B4-BE49-F238E27FC236}">
                <a16:creationId xmlns:a16="http://schemas.microsoft.com/office/drawing/2014/main" id="{49B5CC39-B1BC-F485-314C-0DFB74F6BCA6}"/>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64</a:t>
            </a:fld>
            <a:endParaRPr lang="tr-TR" noProof="0"/>
          </a:p>
        </p:txBody>
      </p:sp>
      <p:pic>
        <p:nvPicPr>
          <p:cNvPr id="6" name="Resim 5" descr="açık mavi, logo, grafik, tasarım içeren bir resim">
            <a:extLst>
              <a:ext uri="{FF2B5EF4-FFF2-40B4-BE49-F238E27FC236}">
                <a16:creationId xmlns:a16="http://schemas.microsoft.com/office/drawing/2014/main" id="{41F0346A-F7A7-AA5E-1073-E9E44E17263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71921" y="872067"/>
            <a:ext cx="4829562" cy="1684866"/>
          </a:xfrm>
          <a:prstGeom prst="rect">
            <a:avLst/>
          </a:prstGeom>
        </p:spPr>
      </p:pic>
    </p:spTree>
    <p:extLst>
      <p:ext uri="{BB962C8B-B14F-4D97-AF65-F5344CB8AC3E}">
        <p14:creationId xmlns:p14="http://schemas.microsoft.com/office/powerpoint/2010/main" val="2924758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B611FA34-A324-4132-BF3B-4EEE8BCA7027}"/>
              </a:ext>
            </a:extLst>
          </p:cNvPr>
          <p:cNvSpPr>
            <a:spLocks noGrp="1"/>
          </p:cNvSpPr>
          <p:nvPr>
            <p:ph type="sldNum" sz="quarter" idx="12"/>
          </p:nvPr>
        </p:nvSpPr>
        <p:spPr>
          <a:xfrm>
            <a:off x="10795363" y="6423914"/>
            <a:ext cx="1052510" cy="365125"/>
          </a:xfrm>
          <a:prstGeom prst="rect">
            <a:avLst/>
          </a:prstGeom>
        </p:spPr>
        <p:txBody>
          <a:bodyPr vert="horz" lIns="91440" tIns="45720" rIns="91440" bIns="45720" rtlCol="0" anchor="ctr"/>
          <a:lstStyle>
            <a:defPPr rtl="0">
              <a:defRPr lang="tr-TR"/>
            </a:defPPr>
            <a:lvl1pPr marL="0" algn="r" defTabSz="914400" rtl="0" eaLnBrk="1" latinLnBrk="0" hangingPunct="1">
              <a:defRPr sz="900" kern="1200">
                <a:solidFill>
                  <a:schemeClr val="accent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3A98EE3D-8CD1-4C3F-BD1C-C98C9596463C}" type="slidenum">
              <a:rPr lang="tr-TR" smtClean="0"/>
              <a:pPr rtl="0"/>
              <a:t>65</a:t>
            </a:fld>
            <a:endParaRPr lang="tr-TR" noProof="0"/>
          </a:p>
        </p:txBody>
      </p:sp>
      <p:sp>
        <p:nvSpPr>
          <p:cNvPr id="4" name="Başlık 3">
            <a:extLst>
              <a:ext uri="{FF2B5EF4-FFF2-40B4-BE49-F238E27FC236}">
                <a16:creationId xmlns:a16="http://schemas.microsoft.com/office/drawing/2014/main" id="{08C80B72-7D99-4F79-98C2-88B321E82D40}"/>
              </a:ext>
            </a:extLst>
          </p:cNvPr>
          <p:cNvSpPr>
            <a:spLocks noGrp="1"/>
          </p:cNvSpPr>
          <p:nvPr>
            <p:ph type="title"/>
          </p:nvPr>
        </p:nvSpPr>
        <p:spPr>
          <a:xfrm>
            <a:off x="631825" y="927894"/>
            <a:ext cx="10515600" cy="1325563"/>
          </a:xfrm>
        </p:spPr>
        <p:txBody>
          <a:bodyPr/>
          <a:lstStyle/>
          <a:p>
            <a:r>
              <a:rPr lang="tr-TR" dirty="0" err="1"/>
              <a:t>Docker</a:t>
            </a:r>
            <a:r>
              <a:rPr lang="tr-TR" dirty="0"/>
              <a:t> </a:t>
            </a:r>
            <a:r>
              <a:rPr lang="tr-TR" dirty="0" err="1"/>
              <a:t>containerization</a:t>
            </a:r>
            <a:r>
              <a:rPr lang="tr-TR" dirty="0"/>
              <a:t> nedir?</a:t>
            </a:r>
          </a:p>
        </p:txBody>
      </p:sp>
      <p:sp>
        <p:nvSpPr>
          <p:cNvPr id="5" name="İçerik Yer Tutucusu 4">
            <a:extLst>
              <a:ext uri="{FF2B5EF4-FFF2-40B4-BE49-F238E27FC236}">
                <a16:creationId xmlns:a16="http://schemas.microsoft.com/office/drawing/2014/main" id="{F0D41B6C-94FE-4940-91D1-0FE9DED02ACC}"/>
              </a:ext>
            </a:extLst>
          </p:cNvPr>
          <p:cNvSpPr>
            <a:spLocks noGrp="1"/>
          </p:cNvSpPr>
          <p:nvPr>
            <p:ph sz="half" idx="1"/>
          </p:nvPr>
        </p:nvSpPr>
        <p:spPr>
          <a:xfrm>
            <a:off x="631825" y="2644414"/>
            <a:ext cx="5181600" cy="4351338"/>
          </a:xfrm>
        </p:spPr>
        <p:txBody>
          <a:bodyPr/>
          <a:lstStyle/>
          <a:p>
            <a:r>
              <a:rPr lang="tr-TR" dirty="0"/>
              <a:t>Docker, uygulamalarınızı hızla derlemenize, test etmenize ve dağıtmanıza imkan tanıyan bir yazılım platformudur. Docker, yazılımları kitaplıklar, sistem araçları, kod ve çalışma zamanı dahil olmak üzere yazılımların çalışması için gerekli her şeyi içeren container adlı standartlaştırılmış birimler halinde paketler. </a:t>
            </a:r>
            <a:r>
              <a:rPr lang="tr-TR" dirty="0" err="1"/>
              <a:t>Docker'ı</a:t>
            </a:r>
            <a:r>
              <a:rPr lang="tr-TR" dirty="0"/>
              <a:t> kullanarak her ortama hızla uygulama dağıtıp uygulamaları ölçeklendirebilir ve kodunuzun çalışacağından emin olabilirsiniz.</a:t>
            </a:r>
          </a:p>
        </p:txBody>
      </p:sp>
      <p:pic>
        <p:nvPicPr>
          <p:cNvPr id="8" name="İçerik Yer Tutucusu 7">
            <a:extLst>
              <a:ext uri="{FF2B5EF4-FFF2-40B4-BE49-F238E27FC236}">
                <a16:creationId xmlns:a16="http://schemas.microsoft.com/office/drawing/2014/main" id="{B1B772AB-F173-40E7-AB6C-EC39B2DD81E9}"/>
              </a:ext>
            </a:extLst>
          </p:cNvPr>
          <p:cNvPicPr>
            <a:picLocks noGrp="1" noChangeAspect="1"/>
          </p:cNvPicPr>
          <p:nvPr>
            <p:ph sz="half" idx="2"/>
          </p:nvPr>
        </p:nvPicPr>
        <p:blipFill>
          <a:blip r:embed="rId2"/>
          <a:stretch>
            <a:fillRect/>
          </a:stretch>
        </p:blipFill>
        <p:spPr>
          <a:xfrm>
            <a:off x="6188075" y="2644414"/>
            <a:ext cx="5422900" cy="2799484"/>
          </a:xfrm>
        </p:spPr>
      </p:pic>
      <p:pic>
        <p:nvPicPr>
          <p:cNvPr id="11" name="Resim 10">
            <a:extLst>
              <a:ext uri="{FF2B5EF4-FFF2-40B4-BE49-F238E27FC236}">
                <a16:creationId xmlns:a16="http://schemas.microsoft.com/office/drawing/2014/main" id="{73C71EBE-0F0C-42D2-B7EF-A025C3AB1F76}"/>
              </a:ext>
            </a:extLst>
          </p:cNvPr>
          <p:cNvPicPr>
            <a:picLocks noChangeAspect="1"/>
          </p:cNvPicPr>
          <p:nvPr/>
        </p:nvPicPr>
        <p:blipFill>
          <a:blip r:embed="rId3"/>
          <a:stretch>
            <a:fillRect/>
          </a:stretch>
        </p:blipFill>
        <p:spPr>
          <a:xfrm>
            <a:off x="9459671" y="1024943"/>
            <a:ext cx="2405498" cy="1129463"/>
          </a:xfrm>
          <a:prstGeom prst="rect">
            <a:avLst/>
          </a:prstGeom>
        </p:spPr>
      </p:pic>
    </p:spTree>
    <p:extLst>
      <p:ext uri="{BB962C8B-B14F-4D97-AF65-F5344CB8AC3E}">
        <p14:creationId xmlns:p14="http://schemas.microsoft.com/office/powerpoint/2010/main" val="5452722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B611FA34-A324-4132-BF3B-4EEE8BCA7027}"/>
              </a:ext>
            </a:extLst>
          </p:cNvPr>
          <p:cNvSpPr>
            <a:spLocks noGrp="1"/>
          </p:cNvSpPr>
          <p:nvPr>
            <p:ph type="sldNum" sz="quarter" idx="12"/>
          </p:nvPr>
        </p:nvSpPr>
        <p:spPr>
          <a:xfrm>
            <a:off x="10795363" y="6423914"/>
            <a:ext cx="1052510" cy="365125"/>
          </a:xfrm>
          <a:prstGeom prst="rect">
            <a:avLst/>
          </a:prstGeom>
        </p:spPr>
        <p:txBody>
          <a:bodyPr vert="horz" lIns="91440" tIns="45720" rIns="91440" bIns="45720" rtlCol="0" anchor="ctr"/>
          <a:lstStyle>
            <a:defPPr rtl="0">
              <a:defRPr lang="tr-TR"/>
            </a:defPPr>
            <a:lvl1pPr marL="0" algn="r" defTabSz="914400" rtl="0" eaLnBrk="1" latinLnBrk="0" hangingPunct="1">
              <a:defRPr sz="900" kern="1200">
                <a:solidFill>
                  <a:schemeClr val="accent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3A98EE3D-8CD1-4C3F-BD1C-C98C9596463C}" type="slidenum">
              <a:rPr lang="tr-TR" smtClean="0"/>
              <a:pPr/>
              <a:t>66</a:t>
            </a:fld>
            <a:endParaRPr lang="tr-TR" noProof="0"/>
          </a:p>
        </p:txBody>
      </p:sp>
      <p:sp>
        <p:nvSpPr>
          <p:cNvPr id="4" name="Başlık 3">
            <a:extLst>
              <a:ext uri="{FF2B5EF4-FFF2-40B4-BE49-F238E27FC236}">
                <a16:creationId xmlns:a16="http://schemas.microsoft.com/office/drawing/2014/main" id="{08C80B72-7D99-4F79-98C2-88B321E82D40}"/>
              </a:ext>
            </a:extLst>
          </p:cNvPr>
          <p:cNvSpPr>
            <a:spLocks noGrp="1"/>
          </p:cNvSpPr>
          <p:nvPr>
            <p:ph type="title"/>
          </p:nvPr>
        </p:nvSpPr>
        <p:spPr/>
        <p:txBody>
          <a:bodyPr/>
          <a:lstStyle/>
          <a:p>
            <a:r>
              <a:rPr lang="tr-TR" dirty="0"/>
              <a:t>Neden </a:t>
            </a:r>
            <a:r>
              <a:rPr lang="tr-TR" dirty="0" err="1"/>
              <a:t>Docker</a:t>
            </a:r>
            <a:r>
              <a:rPr lang="tr-TR" dirty="0"/>
              <a:t>? </a:t>
            </a:r>
          </a:p>
        </p:txBody>
      </p:sp>
      <p:sp>
        <p:nvSpPr>
          <p:cNvPr id="5" name="İçerik Yer Tutucusu 4">
            <a:extLst>
              <a:ext uri="{FF2B5EF4-FFF2-40B4-BE49-F238E27FC236}">
                <a16:creationId xmlns:a16="http://schemas.microsoft.com/office/drawing/2014/main" id="{F0D41B6C-94FE-4940-91D1-0FE9DED02ACC}"/>
              </a:ext>
            </a:extLst>
          </p:cNvPr>
          <p:cNvSpPr>
            <a:spLocks noGrp="1"/>
          </p:cNvSpPr>
          <p:nvPr>
            <p:ph sz="half" idx="1"/>
          </p:nvPr>
        </p:nvSpPr>
        <p:spPr/>
        <p:txBody>
          <a:bodyPr>
            <a:normAutofit/>
          </a:bodyPr>
          <a:lstStyle/>
          <a:p>
            <a:r>
              <a:rPr lang="tr-TR" dirty="0"/>
              <a:t>Pratiktir. Daha kısa sürede daha fazla uygulama sunabilirsiniz.</a:t>
            </a:r>
          </a:p>
          <a:p>
            <a:r>
              <a:rPr lang="tr-TR" dirty="0"/>
              <a:t>Standardizasyon sağlar. Dağıtım yapmayı, sorun çözmeyi ve problem anında önceki versiyona geri dönmek kolaydır. </a:t>
            </a:r>
          </a:p>
          <a:p>
            <a:r>
              <a:rPr lang="tr-TR" dirty="0" err="1"/>
              <a:t>Migrasyon</a:t>
            </a:r>
            <a:r>
              <a:rPr lang="tr-TR" dirty="0"/>
              <a:t> Kolaydır. On-</a:t>
            </a:r>
            <a:r>
              <a:rPr lang="tr-TR" dirty="0" err="1"/>
              <a:t>prem</a:t>
            </a:r>
            <a:r>
              <a:rPr lang="tr-TR" dirty="0"/>
              <a:t> ortamda geliştirdiğiniz uygulamaları buluta veya ters taşıma operasyonları için efektiftir. </a:t>
            </a:r>
          </a:p>
          <a:p>
            <a:r>
              <a:rPr lang="tr-TR" dirty="0"/>
              <a:t>Verimlilik. Mevcuttaki sunucularınızda , kaynağınızı daha verimli kullanır, enerji ve kaynak tüketimiyle hem maliyet tasarrufu hem de doğal kaynakların korunmasına yardımcı olursunuz. </a:t>
            </a:r>
          </a:p>
        </p:txBody>
      </p:sp>
      <p:pic>
        <p:nvPicPr>
          <p:cNvPr id="8" name="İçerik Yer Tutucusu 7">
            <a:extLst>
              <a:ext uri="{FF2B5EF4-FFF2-40B4-BE49-F238E27FC236}">
                <a16:creationId xmlns:a16="http://schemas.microsoft.com/office/drawing/2014/main" id="{B1B772AB-F173-40E7-AB6C-EC39B2DD81E9}"/>
              </a:ext>
            </a:extLst>
          </p:cNvPr>
          <p:cNvPicPr>
            <a:picLocks noGrp="1" noChangeAspect="1"/>
          </p:cNvPicPr>
          <p:nvPr>
            <p:ph sz="half" idx="2"/>
          </p:nvPr>
        </p:nvPicPr>
        <p:blipFill>
          <a:blip r:embed="rId2"/>
          <a:stretch>
            <a:fillRect/>
          </a:stretch>
        </p:blipFill>
        <p:spPr>
          <a:xfrm>
            <a:off x="6188075" y="2644414"/>
            <a:ext cx="5422900" cy="2799484"/>
          </a:xfrm>
        </p:spPr>
      </p:pic>
      <p:pic>
        <p:nvPicPr>
          <p:cNvPr id="11" name="Resim 10">
            <a:extLst>
              <a:ext uri="{FF2B5EF4-FFF2-40B4-BE49-F238E27FC236}">
                <a16:creationId xmlns:a16="http://schemas.microsoft.com/office/drawing/2014/main" id="{73C71EBE-0F0C-42D2-B7EF-A025C3AB1F76}"/>
              </a:ext>
            </a:extLst>
          </p:cNvPr>
          <p:cNvPicPr>
            <a:picLocks noChangeAspect="1"/>
          </p:cNvPicPr>
          <p:nvPr/>
        </p:nvPicPr>
        <p:blipFill>
          <a:blip r:embed="rId3"/>
          <a:stretch>
            <a:fillRect/>
          </a:stretch>
        </p:blipFill>
        <p:spPr>
          <a:xfrm>
            <a:off x="9471138" y="733038"/>
            <a:ext cx="2405498" cy="1129463"/>
          </a:xfrm>
          <a:prstGeom prst="rect">
            <a:avLst/>
          </a:prstGeom>
        </p:spPr>
      </p:pic>
    </p:spTree>
    <p:extLst>
      <p:ext uri="{BB962C8B-B14F-4D97-AF65-F5344CB8AC3E}">
        <p14:creationId xmlns:p14="http://schemas.microsoft.com/office/powerpoint/2010/main" val="108988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wipe(down)">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down)">
                                      <p:cBhvr>
                                        <p:cTn id="19" dur="500"/>
                                        <p:tgtEl>
                                          <p:spTgt spid="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wipe(down)">
                                      <p:cBhvr>
                                        <p:cTn id="2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E5384-99B2-9198-76FF-2C10D511A53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E0AFDA1-560F-0447-53AE-70DDD1DB188F}"/>
              </a:ext>
            </a:extLst>
          </p:cNvPr>
          <p:cNvSpPr>
            <a:spLocks noGrp="1"/>
          </p:cNvSpPr>
          <p:nvPr>
            <p:ph type="title"/>
          </p:nvPr>
        </p:nvSpPr>
        <p:spPr/>
        <p:txBody>
          <a:bodyPr/>
          <a:lstStyle/>
          <a:p>
            <a:r>
              <a:rPr lang="tr-TR" dirty="0" err="1"/>
              <a:t>Docker</a:t>
            </a:r>
            <a:r>
              <a:rPr lang="tr-TR" dirty="0"/>
              <a:t> </a:t>
            </a:r>
            <a:r>
              <a:rPr lang="tr-TR" dirty="0" err="1"/>
              <a:t>Introduction</a:t>
            </a:r>
            <a:r>
              <a:rPr lang="tr-TR" dirty="0"/>
              <a:t>: </a:t>
            </a:r>
          </a:p>
        </p:txBody>
      </p:sp>
      <p:sp>
        <p:nvSpPr>
          <p:cNvPr id="3" name="İçerik Yer Tutucusu 2">
            <a:extLst>
              <a:ext uri="{FF2B5EF4-FFF2-40B4-BE49-F238E27FC236}">
                <a16:creationId xmlns:a16="http://schemas.microsoft.com/office/drawing/2014/main" id="{370F3167-CCE8-8640-DC1F-CE95AE7DBB85}"/>
              </a:ext>
            </a:extLst>
          </p:cNvPr>
          <p:cNvSpPr>
            <a:spLocks noGrp="1"/>
          </p:cNvSpPr>
          <p:nvPr>
            <p:ph idx="1"/>
          </p:nvPr>
        </p:nvSpPr>
        <p:spPr>
          <a:xfrm>
            <a:off x="4705352" y="736598"/>
            <a:ext cx="6648448" cy="5984875"/>
          </a:xfrm>
        </p:spPr>
        <p:txBody>
          <a:bodyPr/>
          <a:lstStyle/>
          <a:p>
            <a:r>
              <a:rPr lang="tr-TR" dirty="0" err="1"/>
              <a:t>Konteynerleştirmenin</a:t>
            </a:r>
            <a:r>
              <a:rPr lang="tr-TR" dirty="0"/>
              <a:t> avantajları:</a:t>
            </a:r>
          </a:p>
          <a:p>
            <a:pPr>
              <a:buFont typeface="Arial" panose="020B0604020202020204" pitchFamily="34" charset="0"/>
              <a:buChar char="•"/>
            </a:pPr>
            <a:r>
              <a:rPr lang="tr-TR" dirty="0"/>
              <a:t>Taşınabilirlik: Konteynerler herhangi bir platformda çalışabilir.</a:t>
            </a:r>
          </a:p>
          <a:p>
            <a:pPr>
              <a:buFont typeface="Arial" panose="020B0604020202020204" pitchFamily="34" charset="0"/>
              <a:buChar char="•"/>
            </a:pPr>
            <a:r>
              <a:rPr lang="tr-TR" dirty="0"/>
              <a:t>Hafiflik: Her konteyner kendi bağımsız sistemini çalıştırmak yerine aynı işletim sistemi çekirdeğini paylaşır.</a:t>
            </a:r>
          </a:p>
          <a:p>
            <a:pPr>
              <a:buFont typeface="Arial" panose="020B0604020202020204" pitchFamily="34" charset="0"/>
              <a:buChar char="•"/>
            </a:pPr>
            <a:r>
              <a:rPr lang="tr-TR" dirty="0"/>
              <a:t>Verimlilik: Daha hızlı başlatma ve düşük kaynak tüketimi sağlar.</a:t>
            </a:r>
          </a:p>
          <a:p>
            <a:pPr>
              <a:buFont typeface="Arial" panose="020B0604020202020204" pitchFamily="34" charset="0"/>
              <a:buChar char="•"/>
            </a:pPr>
            <a:r>
              <a:rPr lang="tr-TR" dirty="0"/>
              <a:t>Mikro hizmet mimarisi ile uyumluluk: Bağımsız bileşenlerin yönetimini kolaylaştırır.</a:t>
            </a:r>
          </a:p>
          <a:p>
            <a:endParaRPr lang="tr-TR" dirty="0"/>
          </a:p>
        </p:txBody>
      </p:sp>
      <p:sp>
        <p:nvSpPr>
          <p:cNvPr id="4" name="Slayt Numarası Yer Tutucusu 3">
            <a:extLst>
              <a:ext uri="{FF2B5EF4-FFF2-40B4-BE49-F238E27FC236}">
                <a16:creationId xmlns:a16="http://schemas.microsoft.com/office/drawing/2014/main" id="{6AC76786-E5A2-5DCD-77D0-AC3A19469351}"/>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67</a:t>
            </a:fld>
            <a:endParaRPr lang="tr-TR" noProof="0"/>
          </a:p>
        </p:txBody>
      </p:sp>
      <p:pic>
        <p:nvPicPr>
          <p:cNvPr id="6" name="Resim 5" descr="açık mavi, logo, grafik, tasarım içeren bir resim">
            <a:extLst>
              <a:ext uri="{FF2B5EF4-FFF2-40B4-BE49-F238E27FC236}">
                <a16:creationId xmlns:a16="http://schemas.microsoft.com/office/drawing/2014/main" id="{10D363C4-1C68-7D80-627C-BC5CFC64B39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87638" y="508001"/>
            <a:ext cx="4083824" cy="1222208"/>
          </a:xfrm>
          <a:prstGeom prst="rect">
            <a:avLst/>
          </a:prstGeom>
        </p:spPr>
      </p:pic>
    </p:spTree>
    <p:extLst>
      <p:ext uri="{BB962C8B-B14F-4D97-AF65-F5344CB8AC3E}">
        <p14:creationId xmlns:p14="http://schemas.microsoft.com/office/powerpoint/2010/main" val="536958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4D798B-8373-E5EE-0270-ECF4D7932DDB}"/>
              </a:ext>
            </a:extLst>
          </p:cNvPr>
          <p:cNvSpPr>
            <a:spLocks noGrp="1"/>
          </p:cNvSpPr>
          <p:nvPr>
            <p:ph type="title"/>
          </p:nvPr>
        </p:nvSpPr>
        <p:spPr/>
        <p:txBody>
          <a:bodyPr/>
          <a:lstStyle/>
          <a:p>
            <a:r>
              <a:rPr lang="tr-TR" dirty="0" err="1"/>
              <a:t>Docker</a:t>
            </a:r>
            <a:r>
              <a:rPr lang="tr-TR" dirty="0"/>
              <a:t> Components: </a:t>
            </a:r>
          </a:p>
        </p:txBody>
      </p:sp>
      <p:sp>
        <p:nvSpPr>
          <p:cNvPr id="3" name="İçerik Yer Tutucusu 2">
            <a:extLst>
              <a:ext uri="{FF2B5EF4-FFF2-40B4-BE49-F238E27FC236}">
                <a16:creationId xmlns:a16="http://schemas.microsoft.com/office/drawing/2014/main" id="{0AD75478-C8DE-4EAB-BD15-AE639BFD429C}"/>
              </a:ext>
            </a:extLst>
          </p:cNvPr>
          <p:cNvSpPr>
            <a:spLocks noGrp="1"/>
          </p:cNvSpPr>
          <p:nvPr>
            <p:ph idx="1"/>
          </p:nvPr>
        </p:nvSpPr>
        <p:spPr/>
        <p:txBody>
          <a:bodyPr/>
          <a:lstStyle/>
          <a:p>
            <a:r>
              <a:rPr lang="tr-TR" dirty="0" err="1"/>
              <a:t>Docker’ı</a:t>
            </a:r>
            <a:r>
              <a:rPr lang="tr-TR" dirty="0"/>
              <a:t> anlamak için bileşenlerini bilmek önemlidir:</a:t>
            </a:r>
          </a:p>
          <a:p>
            <a:pPr>
              <a:buFont typeface="Arial" panose="020B0604020202020204" pitchFamily="34" charset="0"/>
              <a:buChar char="•"/>
            </a:pPr>
            <a:r>
              <a:rPr lang="tr-TR" b="1" dirty="0" err="1"/>
              <a:t>Docker</a:t>
            </a:r>
            <a:r>
              <a:rPr lang="tr-TR" b="1" dirty="0"/>
              <a:t> Engine</a:t>
            </a:r>
            <a:r>
              <a:rPr lang="tr-TR" dirty="0"/>
              <a:t>: Konteynerlerin çalıştırılmasını ve yönetilmesini sağlar.</a:t>
            </a:r>
          </a:p>
          <a:p>
            <a:pPr>
              <a:buFont typeface="Arial" panose="020B0604020202020204" pitchFamily="34" charset="0"/>
              <a:buChar char="•"/>
            </a:pPr>
            <a:r>
              <a:rPr lang="tr-TR" b="1" dirty="0" err="1"/>
              <a:t>Docker</a:t>
            </a:r>
            <a:r>
              <a:rPr lang="tr-TR" b="1" dirty="0"/>
              <a:t> CLI</a:t>
            </a:r>
            <a:r>
              <a:rPr lang="tr-TR" dirty="0"/>
              <a:t>: </a:t>
            </a:r>
            <a:r>
              <a:rPr lang="tr-TR" dirty="0" err="1"/>
              <a:t>Docker</a:t>
            </a:r>
            <a:r>
              <a:rPr lang="tr-TR" dirty="0"/>
              <a:t> komutlarını kullanarak konteynerleri yönetmeye yardımcı olur.</a:t>
            </a:r>
          </a:p>
          <a:p>
            <a:pPr>
              <a:buFont typeface="Arial" panose="020B0604020202020204" pitchFamily="34" charset="0"/>
              <a:buChar char="•"/>
            </a:pPr>
            <a:r>
              <a:rPr lang="tr-TR" b="1" dirty="0" err="1"/>
              <a:t>Docker</a:t>
            </a:r>
            <a:r>
              <a:rPr lang="tr-TR" b="1" dirty="0"/>
              <a:t> </a:t>
            </a:r>
            <a:r>
              <a:rPr lang="tr-TR" b="1" dirty="0" err="1"/>
              <a:t>Hub</a:t>
            </a:r>
            <a:r>
              <a:rPr lang="tr-TR" dirty="0"/>
              <a:t>: Hazır imajları barındıran merkezi bir imaj deposudur.</a:t>
            </a:r>
          </a:p>
          <a:p>
            <a:pPr>
              <a:buFont typeface="Arial" panose="020B0604020202020204" pitchFamily="34" charset="0"/>
              <a:buChar char="•"/>
            </a:pPr>
            <a:r>
              <a:rPr lang="tr-TR" b="1" dirty="0" err="1"/>
              <a:t>Docker</a:t>
            </a:r>
            <a:r>
              <a:rPr lang="tr-TR" b="1" dirty="0"/>
              <a:t> İmajları</a:t>
            </a:r>
            <a:r>
              <a:rPr lang="tr-TR" dirty="0"/>
              <a:t>: Konteynerlerin oluşturulmasını sağlayan şablonlardır.</a:t>
            </a:r>
          </a:p>
          <a:p>
            <a:pPr>
              <a:buFont typeface="Arial" panose="020B0604020202020204" pitchFamily="34" charset="0"/>
              <a:buChar char="•"/>
            </a:pPr>
            <a:r>
              <a:rPr lang="tr-TR" b="1" dirty="0" err="1"/>
              <a:t>Docker</a:t>
            </a:r>
            <a:r>
              <a:rPr lang="tr-TR" b="1" dirty="0"/>
              <a:t> Konteynerleri</a:t>
            </a:r>
            <a:r>
              <a:rPr lang="tr-TR" dirty="0"/>
              <a:t>: Çalışan ve izole edilen uygulama ortamlarıdır.</a:t>
            </a:r>
          </a:p>
          <a:p>
            <a:pPr>
              <a:buFont typeface="Arial" panose="020B0604020202020204" pitchFamily="34" charset="0"/>
              <a:buChar char="•"/>
            </a:pPr>
            <a:r>
              <a:rPr lang="tr-TR" b="1" dirty="0" err="1"/>
              <a:t>Docker</a:t>
            </a:r>
            <a:r>
              <a:rPr lang="tr-TR" b="1" dirty="0"/>
              <a:t> </a:t>
            </a:r>
            <a:r>
              <a:rPr lang="tr-TR" b="1" dirty="0" err="1"/>
              <a:t>Volumes</a:t>
            </a:r>
            <a:r>
              <a:rPr lang="tr-TR" dirty="0"/>
              <a:t>: Konteynerler arasında veri paylaşımını sağlar.</a:t>
            </a:r>
          </a:p>
          <a:p>
            <a:pPr>
              <a:buFont typeface="Arial" panose="020B0604020202020204" pitchFamily="34" charset="0"/>
              <a:buChar char="•"/>
            </a:pPr>
            <a:r>
              <a:rPr lang="tr-TR" b="1" dirty="0" err="1"/>
              <a:t>Docker</a:t>
            </a:r>
            <a:r>
              <a:rPr lang="tr-TR" b="1" dirty="0"/>
              <a:t> Ağları</a:t>
            </a:r>
            <a:r>
              <a:rPr lang="tr-TR" dirty="0"/>
              <a:t>: Konteynerler arası iletişimi yönetir.</a:t>
            </a:r>
          </a:p>
          <a:p>
            <a:endParaRPr lang="tr-TR" dirty="0"/>
          </a:p>
        </p:txBody>
      </p:sp>
      <p:sp>
        <p:nvSpPr>
          <p:cNvPr id="4" name="Slayt Numarası Yer Tutucusu 3">
            <a:extLst>
              <a:ext uri="{FF2B5EF4-FFF2-40B4-BE49-F238E27FC236}">
                <a16:creationId xmlns:a16="http://schemas.microsoft.com/office/drawing/2014/main" id="{8F16DD28-4F97-848F-BDAD-7E4C0D786635}"/>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68</a:t>
            </a:fld>
            <a:endParaRPr lang="tr-TR" noProof="0"/>
          </a:p>
        </p:txBody>
      </p:sp>
    </p:spTree>
    <p:extLst>
      <p:ext uri="{BB962C8B-B14F-4D97-AF65-F5344CB8AC3E}">
        <p14:creationId xmlns:p14="http://schemas.microsoft.com/office/powerpoint/2010/main" val="22160280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D36132-A33D-7EE3-FF7C-8B6061B8CD18}"/>
              </a:ext>
            </a:extLst>
          </p:cNvPr>
          <p:cNvSpPr>
            <a:spLocks noGrp="1"/>
          </p:cNvSpPr>
          <p:nvPr>
            <p:ph type="title"/>
          </p:nvPr>
        </p:nvSpPr>
        <p:spPr/>
        <p:txBody>
          <a:bodyPr/>
          <a:lstStyle/>
          <a:p>
            <a:r>
              <a:rPr lang="tr-TR" dirty="0" err="1"/>
              <a:t>Docker</a:t>
            </a:r>
            <a:r>
              <a:rPr lang="tr-TR" dirty="0"/>
              <a:t> Installation </a:t>
            </a:r>
          </a:p>
        </p:txBody>
      </p:sp>
      <p:sp>
        <p:nvSpPr>
          <p:cNvPr id="4" name="Slayt Numarası Yer Tutucusu 3">
            <a:extLst>
              <a:ext uri="{FF2B5EF4-FFF2-40B4-BE49-F238E27FC236}">
                <a16:creationId xmlns:a16="http://schemas.microsoft.com/office/drawing/2014/main" id="{880FF94E-4025-AFEE-42CA-96C04C1FD3E3}"/>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69</a:t>
            </a:fld>
            <a:endParaRPr lang="tr-TR" noProof="0"/>
          </a:p>
        </p:txBody>
      </p:sp>
      <p:sp>
        <p:nvSpPr>
          <p:cNvPr id="6" name="İçerik Yer Tutucusu 5">
            <a:extLst>
              <a:ext uri="{FF2B5EF4-FFF2-40B4-BE49-F238E27FC236}">
                <a16:creationId xmlns:a16="http://schemas.microsoft.com/office/drawing/2014/main" id="{63A96140-79D8-1150-7EF4-42BB2B13A843}"/>
              </a:ext>
            </a:extLst>
          </p:cNvPr>
          <p:cNvSpPr>
            <a:spLocks noGrp="1"/>
          </p:cNvSpPr>
          <p:nvPr>
            <p:ph idx="1"/>
          </p:nvPr>
        </p:nvSpPr>
        <p:spPr/>
        <p:txBody>
          <a:bodyPr/>
          <a:lstStyle/>
          <a:p>
            <a:r>
              <a:rPr lang="tr-TR" dirty="0" err="1"/>
              <a:t>Docker’ı</a:t>
            </a:r>
            <a:r>
              <a:rPr lang="tr-TR" dirty="0"/>
              <a:t> kurmak için aşağıdaki adımları takip edebilirsiniz:</a:t>
            </a:r>
          </a:p>
          <a:p>
            <a:endParaRPr lang="tr-TR" dirty="0"/>
          </a:p>
          <a:p>
            <a:r>
              <a:rPr lang="tr-TR" dirty="0"/>
              <a:t>Sistem gereksinimleri: Desteklenen işletim sistemlerinde minimum donanım gereksinimlerini sağlayın.</a:t>
            </a:r>
          </a:p>
          <a:p>
            <a:endParaRPr lang="tr-TR" dirty="0"/>
          </a:p>
          <a:p>
            <a:r>
              <a:rPr lang="tr-TR" dirty="0"/>
              <a:t>Kurulum adımları:</a:t>
            </a:r>
          </a:p>
          <a:p>
            <a:r>
              <a:rPr lang="tr-TR" dirty="0"/>
              <a:t>Windows: </a:t>
            </a:r>
            <a:r>
              <a:rPr lang="tr-TR" dirty="0" err="1"/>
              <a:t>Docker</a:t>
            </a:r>
            <a:r>
              <a:rPr lang="tr-TR" dirty="0"/>
              <a:t> Desktop yüklenerek kullanılabilir.</a:t>
            </a:r>
          </a:p>
          <a:p>
            <a:r>
              <a:rPr lang="tr-TR" dirty="0"/>
              <a:t>(Görsel arayüz olduğu için pratik denebilir.) </a:t>
            </a:r>
          </a:p>
          <a:p>
            <a:r>
              <a:rPr lang="tr-TR" dirty="0" err="1"/>
              <a:t>macOS</a:t>
            </a:r>
            <a:r>
              <a:rPr lang="tr-TR" dirty="0"/>
              <a:t>: </a:t>
            </a:r>
            <a:r>
              <a:rPr lang="tr-TR" dirty="0" err="1"/>
              <a:t>Homebrew</a:t>
            </a:r>
            <a:r>
              <a:rPr lang="tr-TR" dirty="0"/>
              <a:t> ile </a:t>
            </a:r>
            <a:r>
              <a:rPr lang="tr-TR" dirty="0" err="1"/>
              <a:t>brew</a:t>
            </a:r>
            <a:r>
              <a:rPr lang="tr-TR" dirty="0"/>
              <a:t> </a:t>
            </a:r>
            <a:r>
              <a:rPr lang="tr-TR" dirty="0" err="1"/>
              <a:t>install</a:t>
            </a:r>
            <a:r>
              <a:rPr lang="tr-TR" dirty="0"/>
              <a:t> --</a:t>
            </a:r>
            <a:r>
              <a:rPr lang="tr-TR" dirty="0" err="1"/>
              <a:t>cask</a:t>
            </a:r>
            <a:r>
              <a:rPr lang="tr-TR" dirty="0"/>
              <a:t> </a:t>
            </a:r>
            <a:r>
              <a:rPr lang="tr-TR" dirty="0" err="1"/>
              <a:t>docker</a:t>
            </a:r>
            <a:r>
              <a:rPr lang="tr-TR" dirty="0"/>
              <a:t> komutu kullanılabilir.</a:t>
            </a:r>
          </a:p>
          <a:p>
            <a:r>
              <a:rPr lang="tr-TR" dirty="0"/>
              <a:t>Linux: Paket yöneticileri aracılığıyla </a:t>
            </a:r>
            <a:r>
              <a:rPr lang="tr-TR" dirty="0" err="1"/>
              <a:t>apt</a:t>
            </a:r>
            <a:r>
              <a:rPr lang="tr-TR" dirty="0"/>
              <a:t>, yum veya </a:t>
            </a:r>
            <a:r>
              <a:rPr lang="tr-TR" dirty="0" err="1"/>
              <a:t>dnf</a:t>
            </a:r>
            <a:r>
              <a:rPr lang="tr-TR" dirty="0"/>
              <a:t> kullanarak kurulum yapılabilir.</a:t>
            </a:r>
          </a:p>
        </p:txBody>
      </p:sp>
    </p:spTree>
    <p:extLst>
      <p:ext uri="{BB962C8B-B14F-4D97-AF65-F5344CB8AC3E}">
        <p14:creationId xmlns:p14="http://schemas.microsoft.com/office/powerpoint/2010/main" val="1524899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99600F-A17E-4354-A7AB-0CC2A43A9354}"/>
              </a:ext>
            </a:extLst>
          </p:cNvPr>
          <p:cNvSpPr>
            <a:spLocks noGrp="1"/>
          </p:cNvSpPr>
          <p:nvPr>
            <p:ph type="title"/>
          </p:nvPr>
        </p:nvSpPr>
        <p:spPr>
          <a:xfrm>
            <a:off x="838199" y="611076"/>
            <a:ext cx="3281127" cy="833663"/>
          </a:xfrm>
        </p:spPr>
        <p:txBody>
          <a:bodyPr rtlCol="0"/>
          <a:lstStyle/>
          <a:p>
            <a:pPr rtl="0"/>
            <a:r>
              <a:rPr lang="tr-TR" dirty="0" err="1"/>
              <a:t>What</a:t>
            </a:r>
            <a:r>
              <a:rPr lang="tr-TR" dirty="0"/>
              <a:t> is Linux ?</a:t>
            </a:r>
          </a:p>
        </p:txBody>
      </p:sp>
      <p:sp>
        <p:nvSpPr>
          <p:cNvPr id="3" name="İçerik Yer Tutucusu 2">
            <a:extLst>
              <a:ext uri="{FF2B5EF4-FFF2-40B4-BE49-F238E27FC236}">
                <a16:creationId xmlns:a16="http://schemas.microsoft.com/office/drawing/2014/main" id="{FA6A4B49-27C8-46B6-8B11-AD7E8F615E2C}"/>
              </a:ext>
            </a:extLst>
          </p:cNvPr>
          <p:cNvSpPr>
            <a:spLocks noGrp="1"/>
          </p:cNvSpPr>
          <p:nvPr>
            <p:ph idx="1"/>
          </p:nvPr>
        </p:nvSpPr>
        <p:spPr/>
        <p:txBody>
          <a:bodyPr rtlCol="0">
            <a:normAutofit fontScale="92500" lnSpcReduction="10000"/>
          </a:bodyPr>
          <a:lstStyle/>
          <a:p>
            <a:r>
              <a:rPr lang="tr-TR" dirty="0"/>
              <a:t>Linux, çekirdeği (</a:t>
            </a:r>
            <a:r>
              <a:rPr lang="tr-TR" dirty="0" err="1"/>
              <a:t>kernel</a:t>
            </a:r>
            <a:r>
              <a:rPr lang="tr-TR" dirty="0"/>
              <a:t>) </a:t>
            </a:r>
            <a:r>
              <a:rPr lang="tr-TR" dirty="0" err="1"/>
              <a:t>Linus</a:t>
            </a:r>
            <a:r>
              <a:rPr lang="tr-TR" dirty="0"/>
              <a:t> </a:t>
            </a:r>
            <a:r>
              <a:rPr lang="tr-TR" dirty="0" err="1"/>
              <a:t>Torvalds</a:t>
            </a:r>
            <a:r>
              <a:rPr lang="tr-TR" dirty="0"/>
              <a:t> tarafından geliştirilen, çok kullanıcılı ve çok görevli bir işletim sistemidir. Özgür ve açık kaynak kodlu olması sayesinde geliştirilebilir, özelleştirilebilir ve dünya genelinde binlerce geliştirici tarafından desteklenmektedir.</a:t>
            </a:r>
          </a:p>
          <a:p>
            <a:r>
              <a:rPr lang="tr-TR" b="1" dirty="0"/>
              <a:t>Linux'un Temel Bileşenleri</a:t>
            </a:r>
          </a:p>
          <a:p>
            <a:pPr>
              <a:buFont typeface="Arial" panose="020B0604020202020204" pitchFamily="34" charset="0"/>
              <a:buChar char="•"/>
            </a:pPr>
            <a:r>
              <a:rPr lang="tr-TR" b="1" dirty="0"/>
              <a:t>Linux Çekirdeği (Kernel)</a:t>
            </a:r>
            <a:r>
              <a:rPr lang="tr-TR" dirty="0"/>
              <a:t>: Donanım ve yazılım arasında köprü görevi gören temel bileşendir.</a:t>
            </a:r>
          </a:p>
          <a:p>
            <a:pPr>
              <a:buFont typeface="Arial" panose="020B0604020202020204" pitchFamily="34" charset="0"/>
              <a:buChar char="•"/>
            </a:pPr>
            <a:r>
              <a:rPr lang="tr-TR" b="1" dirty="0"/>
              <a:t>Shell (Kabuk)</a:t>
            </a:r>
            <a:r>
              <a:rPr lang="tr-TR" dirty="0"/>
              <a:t>: Kullanıcıların komut girmesine olanak tanıyan arayüzdür.</a:t>
            </a:r>
          </a:p>
          <a:p>
            <a:pPr>
              <a:buFont typeface="Arial" panose="020B0604020202020204" pitchFamily="34" charset="0"/>
              <a:buChar char="•"/>
            </a:pPr>
            <a:r>
              <a:rPr lang="tr-TR" b="1" dirty="0"/>
              <a:t>Dosya Sistemi</a:t>
            </a:r>
            <a:r>
              <a:rPr lang="tr-TR" dirty="0"/>
              <a:t>: Verilerin organize edilmesini sağlayan yapıdır (ext4, XFS, </a:t>
            </a:r>
            <a:r>
              <a:rPr lang="tr-TR" dirty="0" err="1"/>
              <a:t>Btrfs</a:t>
            </a:r>
            <a:r>
              <a:rPr lang="tr-TR" dirty="0"/>
              <a:t> vb.).</a:t>
            </a:r>
          </a:p>
          <a:p>
            <a:pPr>
              <a:buFont typeface="Arial" panose="020B0604020202020204" pitchFamily="34" charset="0"/>
              <a:buChar char="•"/>
            </a:pPr>
            <a:r>
              <a:rPr lang="tr-TR" b="1" dirty="0"/>
              <a:t>Dağıtımlar (</a:t>
            </a:r>
            <a:r>
              <a:rPr lang="tr-TR" b="1" dirty="0" err="1"/>
              <a:t>Distros</a:t>
            </a:r>
            <a:r>
              <a:rPr lang="tr-TR" b="1" dirty="0"/>
              <a:t>)</a:t>
            </a:r>
            <a:r>
              <a:rPr lang="tr-TR" dirty="0"/>
              <a:t>: Farklı ihtiyaçlara yönelik geliştirilmiş Linux sürümleridir (Ubuntu, </a:t>
            </a:r>
            <a:r>
              <a:rPr lang="tr-TR" dirty="0" err="1"/>
              <a:t>Debian</a:t>
            </a:r>
            <a:r>
              <a:rPr lang="tr-TR" dirty="0"/>
              <a:t>, </a:t>
            </a:r>
            <a:r>
              <a:rPr lang="tr-TR" dirty="0" err="1"/>
              <a:t>CentOS</a:t>
            </a:r>
            <a:r>
              <a:rPr lang="tr-TR" dirty="0"/>
              <a:t>, </a:t>
            </a:r>
            <a:r>
              <a:rPr lang="tr-TR" dirty="0" err="1"/>
              <a:t>Fedora</a:t>
            </a:r>
            <a:r>
              <a:rPr lang="tr-TR" dirty="0"/>
              <a:t>, </a:t>
            </a:r>
            <a:r>
              <a:rPr lang="tr-TR" dirty="0" err="1"/>
              <a:t>Arch</a:t>
            </a:r>
            <a:r>
              <a:rPr lang="tr-TR" dirty="0"/>
              <a:t> Linux vb.).</a:t>
            </a:r>
          </a:p>
          <a:p>
            <a:endParaRPr lang="tr-TR" dirty="0"/>
          </a:p>
        </p:txBody>
      </p:sp>
      <p:sp>
        <p:nvSpPr>
          <p:cNvPr id="4" name="Slayt Numarası Yer Tutucusu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rtlCol="0"/>
          <a:lstStyle/>
          <a:p>
            <a:pPr rtl="0"/>
            <a:r>
              <a:rPr lang="tr-TR"/>
              <a:t>SAYFA </a:t>
            </a:r>
            <a:fld id="{4A9B5881-4007-4345-955A-79C2656F0C49}" type="slidenum">
              <a:rPr lang="tr-TR" smtClean="0"/>
              <a:pPr rtl="0"/>
              <a:t>7</a:t>
            </a:fld>
            <a:endParaRPr lang="tr-TR" dirty="0"/>
          </a:p>
        </p:txBody>
      </p:sp>
      <p:sp>
        <p:nvSpPr>
          <p:cNvPr id="8" name="Dikdörtgen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Linux</a:t>
            </a:r>
          </a:p>
        </p:txBody>
      </p:sp>
      <p:sp>
        <p:nvSpPr>
          <p:cNvPr id="10" name="Dikdörtgen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Dağıtımlar</a:t>
            </a:r>
          </a:p>
        </p:txBody>
      </p:sp>
      <p:sp>
        <p:nvSpPr>
          <p:cNvPr id="11" name="Dikdörtgen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2" name="Dikdörtgen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4" name="İkizkenar Üçgen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5" name="Metin kutusu 4">
            <a:extLst>
              <a:ext uri="{FF2B5EF4-FFF2-40B4-BE49-F238E27FC236}">
                <a16:creationId xmlns:a16="http://schemas.microsoft.com/office/drawing/2014/main" id="{CFB120A4-C34D-D77D-63D2-C452CF8BB4ED}"/>
              </a:ext>
            </a:extLst>
          </p:cNvPr>
          <p:cNvSpPr txBox="1"/>
          <p:nvPr/>
        </p:nvSpPr>
        <p:spPr>
          <a:xfrm>
            <a:off x="7525616" y="1397675"/>
            <a:ext cx="4010891" cy="2031325"/>
          </a:xfrm>
          <a:prstGeom prst="rect">
            <a:avLst/>
          </a:prstGeom>
          <a:noFill/>
        </p:spPr>
        <p:txBody>
          <a:bodyPr wrap="square" rtlCol="0">
            <a:spAutoFit/>
          </a:bodyPr>
          <a:lstStyle/>
          <a:p>
            <a:r>
              <a:rPr lang="tr-TR" b="1" dirty="0">
                <a:solidFill>
                  <a:schemeClr val="bg1"/>
                </a:solidFill>
              </a:rPr>
              <a:t>Linux'un Avantajları</a:t>
            </a:r>
          </a:p>
          <a:p>
            <a:pPr>
              <a:buFont typeface="Arial" panose="020B0604020202020204" pitchFamily="34" charset="0"/>
              <a:buChar char="•"/>
            </a:pPr>
            <a:r>
              <a:rPr lang="tr-TR" dirty="0">
                <a:solidFill>
                  <a:schemeClr val="bg1"/>
                </a:solidFill>
              </a:rPr>
              <a:t>Özgür ve açık kaynak kodlu</a:t>
            </a:r>
          </a:p>
          <a:p>
            <a:pPr>
              <a:buFont typeface="Arial" panose="020B0604020202020204" pitchFamily="34" charset="0"/>
              <a:buChar char="•"/>
            </a:pPr>
            <a:r>
              <a:rPr lang="tr-TR" dirty="0">
                <a:solidFill>
                  <a:schemeClr val="bg1"/>
                </a:solidFill>
              </a:rPr>
              <a:t>Güvenli ve stabil</a:t>
            </a:r>
          </a:p>
          <a:p>
            <a:pPr>
              <a:buFont typeface="Arial" panose="020B0604020202020204" pitchFamily="34" charset="0"/>
              <a:buChar char="•"/>
            </a:pPr>
            <a:r>
              <a:rPr lang="tr-TR" dirty="0">
                <a:solidFill>
                  <a:schemeClr val="bg1"/>
                </a:solidFill>
              </a:rPr>
              <a:t>Esnek ve özelleştirilebilir</a:t>
            </a:r>
          </a:p>
          <a:p>
            <a:pPr>
              <a:buFont typeface="Arial" panose="020B0604020202020204" pitchFamily="34" charset="0"/>
              <a:buChar char="•"/>
            </a:pPr>
            <a:r>
              <a:rPr lang="tr-TR" dirty="0">
                <a:solidFill>
                  <a:schemeClr val="bg1"/>
                </a:solidFill>
              </a:rPr>
              <a:t>Düşük sistem kaynak tüketimi</a:t>
            </a:r>
          </a:p>
          <a:p>
            <a:pPr>
              <a:buFont typeface="Arial" panose="020B0604020202020204" pitchFamily="34" charset="0"/>
              <a:buChar char="•"/>
            </a:pPr>
            <a:r>
              <a:rPr lang="tr-TR" dirty="0">
                <a:solidFill>
                  <a:schemeClr val="bg1"/>
                </a:solidFill>
              </a:rPr>
              <a:t>Büyük bir topluluk desteği</a:t>
            </a:r>
          </a:p>
          <a:p>
            <a:endParaRPr lang="tr-TR" dirty="0">
              <a:solidFill>
                <a:schemeClr val="bg1"/>
              </a:solidFill>
            </a:endParaRPr>
          </a:p>
        </p:txBody>
      </p:sp>
      <p:cxnSp>
        <p:nvCxnSpPr>
          <p:cNvPr id="7" name="Düz Bağlayıcı 6">
            <a:extLst>
              <a:ext uri="{FF2B5EF4-FFF2-40B4-BE49-F238E27FC236}">
                <a16:creationId xmlns:a16="http://schemas.microsoft.com/office/drawing/2014/main" id="{B1DF3639-0126-CF5F-C22A-CDB6B384D436}"/>
              </a:ext>
            </a:extLst>
          </p:cNvPr>
          <p:cNvCxnSpPr/>
          <p:nvPr/>
        </p:nvCxnSpPr>
        <p:spPr>
          <a:xfrm>
            <a:off x="7387936" y="1444739"/>
            <a:ext cx="0" cy="44469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8326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C18C56-1201-45C6-E0E8-6CE668426798}"/>
              </a:ext>
            </a:extLst>
          </p:cNvPr>
          <p:cNvSpPr>
            <a:spLocks noGrp="1"/>
          </p:cNvSpPr>
          <p:nvPr>
            <p:ph type="title"/>
          </p:nvPr>
        </p:nvSpPr>
        <p:spPr/>
        <p:txBody>
          <a:bodyPr/>
          <a:lstStyle/>
          <a:p>
            <a:r>
              <a:rPr lang="tr-TR" dirty="0" err="1"/>
              <a:t>Managing</a:t>
            </a:r>
            <a:r>
              <a:rPr lang="tr-TR" dirty="0"/>
              <a:t> </a:t>
            </a:r>
            <a:r>
              <a:rPr lang="tr-TR" dirty="0" err="1"/>
              <a:t>Docker</a:t>
            </a:r>
            <a:r>
              <a:rPr lang="tr-TR" dirty="0"/>
              <a:t> </a:t>
            </a:r>
            <a:r>
              <a:rPr lang="tr-TR" dirty="0" err="1"/>
              <a:t>Images</a:t>
            </a:r>
            <a:r>
              <a:rPr lang="tr-TR" dirty="0"/>
              <a:t> </a:t>
            </a:r>
          </a:p>
        </p:txBody>
      </p:sp>
      <p:sp>
        <p:nvSpPr>
          <p:cNvPr id="3" name="İçerik Yer Tutucusu 2">
            <a:extLst>
              <a:ext uri="{FF2B5EF4-FFF2-40B4-BE49-F238E27FC236}">
                <a16:creationId xmlns:a16="http://schemas.microsoft.com/office/drawing/2014/main" id="{51134980-367C-3455-E45C-32ED88FD3272}"/>
              </a:ext>
            </a:extLst>
          </p:cNvPr>
          <p:cNvSpPr>
            <a:spLocks noGrp="1"/>
          </p:cNvSpPr>
          <p:nvPr>
            <p:ph idx="1"/>
          </p:nvPr>
        </p:nvSpPr>
        <p:spPr/>
        <p:txBody>
          <a:bodyPr/>
          <a:lstStyle/>
          <a:p>
            <a:r>
              <a:rPr lang="tr-TR" dirty="0" err="1"/>
              <a:t>Docker</a:t>
            </a:r>
            <a:r>
              <a:rPr lang="tr-TR" dirty="0"/>
              <a:t> İmajlarını Yönetme</a:t>
            </a:r>
          </a:p>
          <a:p>
            <a:endParaRPr lang="tr-TR" dirty="0"/>
          </a:p>
          <a:p>
            <a:r>
              <a:rPr lang="tr-TR" dirty="0" err="1"/>
              <a:t>Docker</a:t>
            </a:r>
            <a:r>
              <a:rPr lang="tr-TR" dirty="0"/>
              <a:t> imajları, konteynerlerin çalıştırılabilmesi için kullanılan paketlerdir. </a:t>
            </a:r>
            <a:r>
              <a:rPr lang="tr-TR" dirty="0" err="1"/>
              <a:t>Docker</a:t>
            </a:r>
            <a:r>
              <a:rPr lang="tr-TR" dirty="0"/>
              <a:t> </a:t>
            </a:r>
            <a:r>
              <a:rPr lang="tr-TR" dirty="0" err="1"/>
              <a:t>Hub’dan</a:t>
            </a:r>
            <a:r>
              <a:rPr lang="tr-TR" dirty="0"/>
              <a:t> veya özel bir imaj deposundan çekilebilir, oluşturulabilir veya yönetilebilir.</a:t>
            </a:r>
          </a:p>
          <a:p>
            <a:endParaRPr lang="tr-TR" dirty="0"/>
          </a:p>
          <a:p>
            <a:r>
              <a:rPr lang="tr-TR" dirty="0" err="1"/>
              <a:t>Docker</a:t>
            </a:r>
            <a:r>
              <a:rPr lang="tr-TR" dirty="0"/>
              <a:t> </a:t>
            </a:r>
            <a:r>
              <a:rPr lang="tr-TR" dirty="0" err="1"/>
              <a:t>Hub’dan</a:t>
            </a:r>
            <a:r>
              <a:rPr lang="tr-TR" dirty="0"/>
              <a:t> imaj çekme: </a:t>
            </a:r>
            <a:r>
              <a:rPr lang="tr-TR" b="1" dirty="0" err="1"/>
              <a:t>docker</a:t>
            </a:r>
            <a:r>
              <a:rPr lang="tr-TR" b="1" dirty="0"/>
              <a:t> </a:t>
            </a:r>
            <a:r>
              <a:rPr lang="tr-TR" b="1" dirty="0" err="1"/>
              <a:t>pull</a:t>
            </a:r>
            <a:r>
              <a:rPr lang="tr-TR" b="1" dirty="0"/>
              <a:t> </a:t>
            </a:r>
            <a:r>
              <a:rPr lang="tr-TR" dirty="0"/>
              <a:t>&lt;</a:t>
            </a:r>
            <a:r>
              <a:rPr lang="tr-TR" dirty="0" err="1"/>
              <a:t>image_name</a:t>
            </a:r>
            <a:r>
              <a:rPr lang="tr-TR" dirty="0"/>
              <a:t>&gt; komutu ile imaj indirilir.</a:t>
            </a:r>
          </a:p>
          <a:p>
            <a:endParaRPr lang="tr-TR" dirty="0"/>
          </a:p>
          <a:p>
            <a:r>
              <a:rPr lang="tr-TR" dirty="0"/>
              <a:t>İmajları listeleme: </a:t>
            </a:r>
            <a:r>
              <a:rPr lang="tr-TR" b="1" dirty="0" err="1"/>
              <a:t>docker</a:t>
            </a:r>
            <a:r>
              <a:rPr lang="tr-TR" b="1" dirty="0"/>
              <a:t> </a:t>
            </a:r>
            <a:r>
              <a:rPr lang="tr-TR" b="1" dirty="0" err="1"/>
              <a:t>images</a:t>
            </a:r>
            <a:r>
              <a:rPr lang="tr-TR" b="1" dirty="0"/>
              <a:t> </a:t>
            </a:r>
            <a:r>
              <a:rPr lang="tr-TR" dirty="0"/>
              <a:t>komutu kullanılır.</a:t>
            </a:r>
          </a:p>
          <a:p>
            <a:endParaRPr lang="tr-TR" dirty="0"/>
          </a:p>
          <a:p>
            <a:r>
              <a:rPr lang="tr-TR" dirty="0"/>
              <a:t>İmajları silme: </a:t>
            </a:r>
            <a:r>
              <a:rPr lang="tr-TR" b="1" dirty="0" err="1"/>
              <a:t>docker</a:t>
            </a:r>
            <a:r>
              <a:rPr lang="tr-TR" b="1" dirty="0"/>
              <a:t> </a:t>
            </a:r>
            <a:r>
              <a:rPr lang="tr-TR" b="1" dirty="0" err="1"/>
              <a:t>rmi</a:t>
            </a:r>
            <a:r>
              <a:rPr lang="tr-TR" b="1" dirty="0"/>
              <a:t> </a:t>
            </a:r>
            <a:r>
              <a:rPr lang="tr-TR" dirty="0"/>
              <a:t>&lt;</a:t>
            </a:r>
            <a:r>
              <a:rPr lang="tr-TR" dirty="0" err="1"/>
              <a:t>image_id</a:t>
            </a:r>
            <a:r>
              <a:rPr lang="tr-TR" dirty="0"/>
              <a:t>&gt; ile kullanılmayan imajlar kaldırılabilir.</a:t>
            </a:r>
          </a:p>
          <a:p>
            <a:endParaRPr lang="tr-TR" dirty="0"/>
          </a:p>
          <a:p>
            <a:r>
              <a:rPr lang="tr-TR" dirty="0"/>
              <a:t>Özel imaj oluşturma: </a:t>
            </a:r>
            <a:r>
              <a:rPr lang="tr-TR" dirty="0" err="1"/>
              <a:t>docker</a:t>
            </a:r>
            <a:r>
              <a:rPr lang="tr-TR" dirty="0"/>
              <a:t> </a:t>
            </a:r>
            <a:r>
              <a:rPr lang="tr-TR" dirty="0" err="1"/>
              <a:t>build</a:t>
            </a:r>
            <a:r>
              <a:rPr lang="tr-TR" dirty="0"/>
              <a:t> -t </a:t>
            </a:r>
            <a:r>
              <a:rPr lang="tr-TR" dirty="0" err="1"/>
              <a:t>myimage</a:t>
            </a:r>
            <a:r>
              <a:rPr lang="tr-TR" dirty="0"/>
              <a:t> . komutu ile özel bir imaj oluşturulabilir.</a:t>
            </a:r>
          </a:p>
        </p:txBody>
      </p:sp>
      <p:sp>
        <p:nvSpPr>
          <p:cNvPr id="4" name="Slayt Numarası Yer Tutucusu 3">
            <a:extLst>
              <a:ext uri="{FF2B5EF4-FFF2-40B4-BE49-F238E27FC236}">
                <a16:creationId xmlns:a16="http://schemas.microsoft.com/office/drawing/2014/main" id="{01A6E998-9638-8295-C792-A1E546E4F113}"/>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70</a:t>
            </a:fld>
            <a:endParaRPr lang="tr-TR" noProof="0"/>
          </a:p>
        </p:txBody>
      </p:sp>
    </p:spTree>
    <p:extLst>
      <p:ext uri="{BB962C8B-B14F-4D97-AF65-F5344CB8AC3E}">
        <p14:creationId xmlns:p14="http://schemas.microsoft.com/office/powerpoint/2010/main" val="3595933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 calcmode="lin" valueType="num">
                                      <p:cBhvr additive="base">
                                        <p:cTn id="2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circle(in)">
                                      <p:cBhvr>
                                        <p:cTn id="30" dur="20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1000"/>
                                        <p:tgtEl>
                                          <p:spTgt spid="3">
                                            <p:txEl>
                                              <p:pRg st="10" end="10"/>
                                            </p:txEl>
                                          </p:spTgt>
                                        </p:tgtEl>
                                      </p:cBhvr>
                                    </p:animEffect>
                                    <p:anim calcmode="lin" valueType="num">
                                      <p:cBhvr>
                                        <p:cTn id="3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AFDE00-7D0A-FA7B-6FB9-E93544997C3C}"/>
              </a:ext>
            </a:extLst>
          </p:cNvPr>
          <p:cNvSpPr>
            <a:spLocks noGrp="1"/>
          </p:cNvSpPr>
          <p:nvPr>
            <p:ph type="title"/>
          </p:nvPr>
        </p:nvSpPr>
        <p:spPr/>
        <p:txBody>
          <a:bodyPr/>
          <a:lstStyle/>
          <a:p>
            <a:r>
              <a:rPr lang="tr-TR" dirty="0" err="1"/>
              <a:t>Working</a:t>
            </a:r>
            <a:r>
              <a:rPr lang="tr-TR" dirty="0"/>
              <a:t> </a:t>
            </a:r>
            <a:r>
              <a:rPr lang="tr-TR" dirty="0" err="1"/>
              <a:t>with</a:t>
            </a:r>
            <a:r>
              <a:rPr lang="tr-TR" dirty="0"/>
              <a:t> </a:t>
            </a:r>
            <a:r>
              <a:rPr lang="tr-TR" dirty="0" err="1"/>
              <a:t>Container</a:t>
            </a:r>
            <a:r>
              <a:rPr lang="tr-TR" dirty="0"/>
              <a:t> </a:t>
            </a:r>
            <a:r>
              <a:rPr lang="tr-TR" dirty="0" err="1"/>
              <a:t>Commands</a:t>
            </a:r>
            <a:endParaRPr lang="tr-TR" dirty="0"/>
          </a:p>
        </p:txBody>
      </p:sp>
      <p:sp>
        <p:nvSpPr>
          <p:cNvPr id="3" name="İçerik Yer Tutucusu 2">
            <a:extLst>
              <a:ext uri="{FF2B5EF4-FFF2-40B4-BE49-F238E27FC236}">
                <a16:creationId xmlns:a16="http://schemas.microsoft.com/office/drawing/2014/main" id="{BD964CB3-238F-0009-C8D0-C7F1F2A23C52}"/>
              </a:ext>
            </a:extLst>
          </p:cNvPr>
          <p:cNvSpPr>
            <a:spLocks noGrp="1"/>
          </p:cNvSpPr>
          <p:nvPr>
            <p:ph idx="1"/>
          </p:nvPr>
        </p:nvSpPr>
        <p:spPr>
          <a:xfrm>
            <a:off x="4705349" y="365124"/>
            <a:ext cx="7046383" cy="5984875"/>
          </a:xfrm>
        </p:spPr>
        <p:txBody>
          <a:bodyPr>
            <a:normAutofit/>
          </a:bodyPr>
          <a:lstStyle/>
          <a:p>
            <a:r>
              <a:rPr lang="tr-TR" dirty="0" err="1"/>
              <a:t>Docker</a:t>
            </a:r>
            <a:r>
              <a:rPr lang="tr-TR" dirty="0"/>
              <a:t> konteynerleriyle etkileşimli olarak çalışmak için aşağıdaki adımları uygulayabiliriz:</a:t>
            </a:r>
          </a:p>
          <a:p>
            <a:endParaRPr lang="tr-TR" dirty="0"/>
          </a:p>
          <a:p>
            <a:r>
              <a:rPr lang="tr-TR" dirty="0"/>
              <a:t>Yeni bir konteyner başlatma:</a:t>
            </a:r>
          </a:p>
          <a:p>
            <a:r>
              <a:rPr lang="tr-TR" dirty="0" err="1"/>
              <a:t>docker</a:t>
            </a:r>
            <a:r>
              <a:rPr lang="tr-TR" dirty="0"/>
              <a:t> </a:t>
            </a:r>
            <a:r>
              <a:rPr lang="tr-TR" dirty="0" err="1"/>
              <a:t>run</a:t>
            </a:r>
            <a:r>
              <a:rPr lang="tr-TR" dirty="0"/>
              <a:t> -d --name </a:t>
            </a:r>
            <a:r>
              <a:rPr lang="tr-TR" dirty="0" err="1"/>
              <a:t>devopscontainer</a:t>
            </a:r>
            <a:r>
              <a:rPr lang="tr-TR" dirty="0"/>
              <a:t> </a:t>
            </a:r>
            <a:r>
              <a:rPr lang="tr-TR" dirty="0" err="1"/>
              <a:t>nginx</a:t>
            </a:r>
            <a:endParaRPr lang="tr-TR" dirty="0"/>
          </a:p>
          <a:p>
            <a:r>
              <a:rPr lang="tr-TR" dirty="0"/>
              <a:t>-d: Arka planda çalıştırır.</a:t>
            </a:r>
          </a:p>
          <a:p>
            <a:r>
              <a:rPr lang="tr-TR" dirty="0"/>
              <a:t>--name </a:t>
            </a:r>
            <a:r>
              <a:rPr lang="tr-TR" dirty="0" err="1"/>
              <a:t>devopscontainer</a:t>
            </a:r>
            <a:r>
              <a:rPr lang="tr-TR" dirty="0"/>
              <a:t>: Konteynere özel bir isim verir.</a:t>
            </a:r>
          </a:p>
          <a:p>
            <a:r>
              <a:rPr lang="tr-TR" dirty="0" err="1"/>
              <a:t>nginx</a:t>
            </a:r>
            <a:r>
              <a:rPr lang="tr-TR" dirty="0"/>
              <a:t>: Kullanılacak imajı belirtir. (Pratik olduğu için bu imajı seçtim)</a:t>
            </a:r>
          </a:p>
          <a:p>
            <a:r>
              <a:rPr lang="tr-TR" dirty="0"/>
              <a:t>Çalışan konteynerleri listeleme:</a:t>
            </a:r>
            <a:br>
              <a:rPr lang="tr-TR" dirty="0"/>
            </a:br>
            <a:r>
              <a:rPr lang="tr-TR" dirty="0"/>
              <a:t> ‘</a:t>
            </a:r>
            <a:r>
              <a:rPr lang="tr-TR" dirty="0" err="1"/>
              <a:t>docker</a:t>
            </a:r>
            <a:r>
              <a:rPr lang="tr-TR" dirty="0"/>
              <a:t> </a:t>
            </a:r>
            <a:r>
              <a:rPr lang="tr-TR" dirty="0" err="1"/>
              <a:t>ps</a:t>
            </a:r>
            <a:r>
              <a:rPr lang="tr-TR" dirty="0"/>
              <a:t>’ ile listelenir. Çıktısı aşağıdaki şekildedir. </a:t>
            </a:r>
            <a:br>
              <a:rPr lang="tr-TR" dirty="0"/>
            </a:br>
            <a:r>
              <a:rPr lang="tr-TR" dirty="0"/>
              <a:t> </a:t>
            </a:r>
            <a:r>
              <a:rPr lang="tr-TR" dirty="0" err="1"/>
              <a:t>docker</a:t>
            </a:r>
            <a:r>
              <a:rPr lang="tr-TR" dirty="0"/>
              <a:t> </a:t>
            </a:r>
            <a:r>
              <a:rPr lang="tr-TR" dirty="0" err="1"/>
              <a:t>ps</a:t>
            </a:r>
            <a:endParaRPr lang="tr-TR" dirty="0"/>
          </a:p>
          <a:p>
            <a:r>
              <a:rPr lang="tr-TR" sz="1400" b="1" dirty="0"/>
              <a:t>CONTAINER ID   IMAGE     COMMAND                  CREATED          STATUS          PORTS                                   NAMES</a:t>
            </a:r>
          </a:p>
          <a:p>
            <a:r>
              <a:rPr lang="tr-TR" sz="1400" dirty="0"/>
              <a:t>96ee212c06fc   </a:t>
            </a:r>
            <a:r>
              <a:rPr lang="tr-TR" sz="1400" dirty="0" err="1"/>
              <a:t>nginx</a:t>
            </a:r>
            <a:r>
              <a:rPr lang="tr-TR" sz="1400" dirty="0"/>
              <a:t>     "/</a:t>
            </a:r>
            <a:r>
              <a:rPr lang="tr-TR" sz="1400" dirty="0" err="1"/>
              <a:t>docker-entrypoint</a:t>
            </a:r>
            <a:r>
              <a:rPr lang="tr-TR" sz="1400" dirty="0"/>
              <a:t>.…"   31 </a:t>
            </a:r>
            <a:r>
              <a:rPr lang="tr-TR" sz="1400" dirty="0" err="1"/>
              <a:t>minutes</a:t>
            </a:r>
            <a:r>
              <a:rPr lang="tr-TR" sz="1400" dirty="0"/>
              <a:t> </a:t>
            </a:r>
            <a:r>
              <a:rPr lang="tr-TR" sz="1400" dirty="0" err="1"/>
              <a:t>ago</a:t>
            </a:r>
            <a:r>
              <a:rPr lang="tr-TR" sz="1400" dirty="0"/>
              <a:t>   </a:t>
            </a:r>
            <a:r>
              <a:rPr lang="tr-TR" sz="1400" dirty="0" err="1"/>
              <a:t>Up</a:t>
            </a:r>
            <a:r>
              <a:rPr lang="tr-TR" sz="1400" dirty="0"/>
              <a:t> 31 </a:t>
            </a:r>
            <a:r>
              <a:rPr lang="tr-TR" sz="1400" dirty="0" err="1"/>
              <a:t>minutes</a:t>
            </a:r>
            <a:r>
              <a:rPr lang="tr-TR" sz="1400" dirty="0"/>
              <a:t>   0.0.0.0:8080-&gt;80/</a:t>
            </a:r>
            <a:r>
              <a:rPr lang="tr-TR" sz="1400" dirty="0" err="1"/>
              <a:t>tcp</a:t>
            </a:r>
            <a:r>
              <a:rPr lang="tr-TR" sz="1400" dirty="0"/>
              <a:t>, :::8080-&gt;80/</a:t>
            </a:r>
            <a:r>
              <a:rPr lang="tr-TR" sz="1400" dirty="0" err="1"/>
              <a:t>tcp</a:t>
            </a:r>
            <a:r>
              <a:rPr lang="tr-TR" sz="1400" dirty="0"/>
              <a:t>   devopscontainer1 </a:t>
            </a:r>
          </a:p>
        </p:txBody>
      </p:sp>
      <p:sp>
        <p:nvSpPr>
          <p:cNvPr id="4" name="Slayt Numarası Yer Tutucusu 3">
            <a:extLst>
              <a:ext uri="{FF2B5EF4-FFF2-40B4-BE49-F238E27FC236}">
                <a16:creationId xmlns:a16="http://schemas.microsoft.com/office/drawing/2014/main" id="{0E1B59CE-990F-073F-E129-5BB51DB68A39}"/>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71</a:t>
            </a:fld>
            <a:endParaRPr lang="tr-TR" noProof="0"/>
          </a:p>
        </p:txBody>
      </p:sp>
    </p:spTree>
    <p:extLst>
      <p:ext uri="{BB962C8B-B14F-4D97-AF65-F5344CB8AC3E}">
        <p14:creationId xmlns:p14="http://schemas.microsoft.com/office/powerpoint/2010/main" val="2213940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3A8B06-E197-16DA-2B4D-866518E4EE1A}"/>
              </a:ext>
            </a:extLst>
          </p:cNvPr>
          <p:cNvSpPr>
            <a:spLocks noGrp="1"/>
          </p:cNvSpPr>
          <p:nvPr>
            <p:ph type="title"/>
          </p:nvPr>
        </p:nvSpPr>
        <p:spPr/>
        <p:txBody>
          <a:bodyPr/>
          <a:lstStyle/>
          <a:p>
            <a:r>
              <a:rPr lang="tr-TR" dirty="0"/>
              <a:t>Using </a:t>
            </a:r>
            <a:r>
              <a:rPr lang="tr-TR" dirty="0" err="1"/>
              <a:t>Dockerfile</a:t>
            </a:r>
            <a:r>
              <a:rPr lang="tr-TR" dirty="0"/>
              <a:t> </a:t>
            </a:r>
          </a:p>
        </p:txBody>
      </p:sp>
      <p:sp>
        <p:nvSpPr>
          <p:cNvPr id="3" name="İçerik Yer Tutucusu 2">
            <a:extLst>
              <a:ext uri="{FF2B5EF4-FFF2-40B4-BE49-F238E27FC236}">
                <a16:creationId xmlns:a16="http://schemas.microsoft.com/office/drawing/2014/main" id="{795F20C5-1AD0-1F07-923F-490865299D86}"/>
              </a:ext>
            </a:extLst>
          </p:cNvPr>
          <p:cNvSpPr>
            <a:spLocks noGrp="1"/>
          </p:cNvSpPr>
          <p:nvPr>
            <p:ph idx="1"/>
          </p:nvPr>
        </p:nvSpPr>
        <p:spPr/>
        <p:txBody>
          <a:bodyPr>
            <a:normAutofit lnSpcReduction="10000"/>
          </a:bodyPr>
          <a:lstStyle/>
          <a:p>
            <a:r>
              <a:rPr lang="tr-TR" dirty="0" err="1"/>
              <a:t>Dockerfile</a:t>
            </a:r>
            <a:r>
              <a:rPr lang="tr-TR" dirty="0"/>
              <a:t> Kullanımı</a:t>
            </a:r>
          </a:p>
          <a:p>
            <a:endParaRPr lang="tr-TR" dirty="0"/>
          </a:p>
          <a:p>
            <a:r>
              <a:rPr lang="tr-TR" dirty="0" err="1"/>
              <a:t>Dockerfile</a:t>
            </a:r>
            <a:r>
              <a:rPr lang="tr-TR" dirty="0"/>
              <a:t>, özel imajlar oluşturmak için kullanılan bir betik dosyasıdır.</a:t>
            </a:r>
          </a:p>
          <a:p>
            <a:endParaRPr lang="tr-TR" dirty="0"/>
          </a:p>
          <a:p>
            <a:r>
              <a:rPr lang="tr-TR" dirty="0" err="1"/>
              <a:t>Dockerfile</a:t>
            </a:r>
            <a:r>
              <a:rPr lang="tr-TR" dirty="0"/>
              <a:t> örneği:</a:t>
            </a:r>
          </a:p>
          <a:p>
            <a:endParaRPr lang="tr-TR" dirty="0"/>
          </a:p>
          <a:p>
            <a:pPr lvl="1"/>
            <a:r>
              <a:rPr lang="tr-TR" dirty="0"/>
              <a:t>FROM </a:t>
            </a:r>
            <a:r>
              <a:rPr lang="tr-TR" dirty="0" err="1"/>
              <a:t>ubuntu:latest</a:t>
            </a:r>
            <a:endParaRPr lang="tr-TR" dirty="0"/>
          </a:p>
          <a:p>
            <a:pPr lvl="1"/>
            <a:r>
              <a:rPr lang="tr-TR" dirty="0"/>
              <a:t>RUN </a:t>
            </a:r>
            <a:r>
              <a:rPr lang="tr-TR" dirty="0" err="1"/>
              <a:t>apt-get</a:t>
            </a:r>
            <a:r>
              <a:rPr lang="tr-TR" dirty="0"/>
              <a:t> </a:t>
            </a:r>
            <a:r>
              <a:rPr lang="tr-TR" dirty="0" err="1"/>
              <a:t>update</a:t>
            </a:r>
            <a:r>
              <a:rPr lang="tr-TR" dirty="0"/>
              <a:t> &amp;&amp; </a:t>
            </a:r>
            <a:r>
              <a:rPr lang="tr-TR" dirty="0" err="1"/>
              <a:t>apt-get</a:t>
            </a:r>
            <a:r>
              <a:rPr lang="tr-TR" dirty="0"/>
              <a:t> </a:t>
            </a:r>
            <a:r>
              <a:rPr lang="tr-TR" dirty="0" err="1"/>
              <a:t>install</a:t>
            </a:r>
            <a:r>
              <a:rPr lang="tr-TR" dirty="0"/>
              <a:t> -y python3</a:t>
            </a:r>
          </a:p>
          <a:p>
            <a:pPr lvl="1"/>
            <a:r>
              <a:rPr lang="tr-TR" dirty="0"/>
              <a:t>COPY app.py /</a:t>
            </a:r>
            <a:r>
              <a:rPr lang="tr-TR" dirty="0" err="1"/>
              <a:t>app</a:t>
            </a:r>
            <a:r>
              <a:rPr lang="tr-TR" dirty="0"/>
              <a:t>/</a:t>
            </a:r>
          </a:p>
          <a:p>
            <a:pPr lvl="1"/>
            <a:r>
              <a:rPr lang="tr-TR" dirty="0"/>
              <a:t>CMD ["python3", "/</a:t>
            </a:r>
            <a:r>
              <a:rPr lang="tr-TR" dirty="0" err="1"/>
              <a:t>app</a:t>
            </a:r>
            <a:r>
              <a:rPr lang="tr-TR" dirty="0"/>
              <a:t>/app.py"]</a:t>
            </a:r>
          </a:p>
          <a:p>
            <a:endParaRPr lang="tr-TR" dirty="0"/>
          </a:p>
          <a:p>
            <a:r>
              <a:rPr lang="tr-TR" dirty="0" err="1"/>
              <a:t>Dockerfile</a:t>
            </a:r>
            <a:r>
              <a:rPr lang="tr-TR" dirty="0"/>
              <a:t> ile imaj oluşturma: </a:t>
            </a:r>
            <a:r>
              <a:rPr lang="tr-TR" dirty="0" err="1"/>
              <a:t>docker</a:t>
            </a:r>
            <a:r>
              <a:rPr lang="tr-TR" dirty="0"/>
              <a:t> </a:t>
            </a:r>
            <a:r>
              <a:rPr lang="tr-TR" dirty="0" err="1"/>
              <a:t>build</a:t>
            </a:r>
            <a:r>
              <a:rPr lang="tr-TR" dirty="0"/>
              <a:t> -t </a:t>
            </a:r>
            <a:r>
              <a:rPr lang="tr-TR" dirty="0" err="1"/>
              <a:t>imajinadi</a:t>
            </a:r>
            <a:r>
              <a:rPr lang="tr-TR" dirty="0"/>
              <a:t> .</a:t>
            </a:r>
          </a:p>
          <a:p>
            <a:r>
              <a:rPr lang="tr-TR" b="1" dirty="0"/>
              <a:t>Not</a:t>
            </a:r>
            <a:r>
              <a:rPr lang="tr-TR" dirty="0"/>
              <a:t>: Eğer imaja </a:t>
            </a:r>
            <a:r>
              <a:rPr lang="tr-TR" dirty="0" err="1"/>
              <a:t>tag</a:t>
            </a:r>
            <a:r>
              <a:rPr lang="tr-TR" dirty="0"/>
              <a:t> vermezseniz varsayılan olarak ‘</a:t>
            </a:r>
            <a:r>
              <a:rPr lang="tr-TR" dirty="0" err="1"/>
              <a:t>latest</a:t>
            </a:r>
            <a:r>
              <a:rPr lang="tr-TR" dirty="0"/>
              <a:t>’ olacaktır.</a:t>
            </a:r>
          </a:p>
          <a:p>
            <a:r>
              <a:rPr lang="tr-TR" dirty="0"/>
              <a:t>En iyi uygulamalar: Gereksiz paketleri kaldırmak, minimal baz imajlar kullanmak.</a:t>
            </a:r>
          </a:p>
        </p:txBody>
      </p:sp>
      <p:sp>
        <p:nvSpPr>
          <p:cNvPr id="4" name="Slayt Numarası Yer Tutucusu 3">
            <a:extLst>
              <a:ext uri="{FF2B5EF4-FFF2-40B4-BE49-F238E27FC236}">
                <a16:creationId xmlns:a16="http://schemas.microsoft.com/office/drawing/2014/main" id="{1C76C098-C307-FAB4-A3C9-371D9A4F6609}"/>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72</a:t>
            </a:fld>
            <a:endParaRPr lang="tr-TR" noProof="0"/>
          </a:p>
        </p:txBody>
      </p:sp>
    </p:spTree>
    <p:extLst>
      <p:ext uri="{BB962C8B-B14F-4D97-AF65-F5344CB8AC3E}">
        <p14:creationId xmlns:p14="http://schemas.microsoft.com/office/powerpoint/2010/main" val="1731423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40EA9E-02D3-B1F4-1E08-C09A989232CE}"/>
              </a:ext>
            </a:extLst>
          </p:cNvPr>
          <p:cNvSpPr>
            <a:spLocks noGrp="1"/>
          </p:cNvSpPr>
          <p:nvPr>
            <p:ph type="title"/>
          </p:nvPr>
        </p:nvSpPr>
        <p:spPr/>
        <p:txBody>
          <a:bodyPr/>
          <a:lstStyle/>
          <a:p>
            <a:r>
              <a:rPr lang="tr-TR" dirty="0"/>
              <a:t>Using </a:t>
            </a:r>
            <a:r>
              <a:rPr lang="tr-TR" dirty="0" err="1"/>
              <a:t>Dockerfile</a:t>
            </a:r>
            <a:endParaRPr lang="tr-TR" dirty="0"/>
          </a:p>
        </p:txBody>
      </p:sp>
      <p:sp>
        <p:nvSpPr>
          <p:cNvPr id="3" name="İçerik Yer Tutucusu 2">
            <a:extLst>
              <a:ext uri="{FF2B5EF4-FFF2-40B4-BE49-F238E27FC236}">
                <a16:creationId xmlns:a16="http://schemas.microsoft.com/office/drawing/2014/main" id="{4E8930F9-9D61-7955-78D9-60F272BD294C}"/>
              </a:ext>
            </a:extLst>
          </p:cNvPr>
          <p:cNvSpPr>
            <a:spLocks noGrp="1"/>
          </p:cNvSpPr>
          <p:nvPr>
            <p:ph idx="1"/>
          </p:nvPr>
        </p:nvSpPr>
        <p:spPr>
          <a:xfrm>
            <a:off x="4705350" y="365125"/>
            <a:ext cx="6648448" cy="4355732"/>
          </a:xfrm>
        </p:spPr>
        <p:txBody>
          <a:bodyPr/>
          <a:lstStyle/>
          <a:p>
            <a:r>
              <a:rPr lang="tr-TR" dirty="0"/>
              <a:t>Burada da farklı bir </a:t>
            </a:r>
            <a:r>
              <a:rPr lang="tr-TR" dirty="0" err="1"/>
              <a:t>Dockerfile</a:t>
            </a:r>
            <a:r>
              <a:rPr lang="tr-TR" dirty="0"/>
              <a:t> inceleyelim. Burada bir Python uygulaması ile bir </a:t>
            </a:r>
            <a:r>
              <a:rPr lang="tr-TR" dirty="0" err="1"/>
              <a:t>webApp</a:t>
            </a:r>
            <a:r>
              <a:rPr lang="tr-TR" dirty="0"/>
              <a:t> olacak. </a:t>
            </a:r>
            <a:br>
              <a:rPr lang="tr-TR" dirty="0"/>
            </a:br>
            <a:r>
              <a:rPr lang="tr-TR" dirty="0"/>
              <a:t>FROM python:3.9</a:t>
            </a:r>
            <a:br>
              <a:rPr lang="tr-TR" dirty="0"/>
            </a:br>
            <a:r>
              <a:rPr lang="tr-TR" dirty="0"/>
              <a:t>WORKDIR /</a:t>
            </a:r>
            <a:r>
              <a:rPr lang="tr-TR" dirty="0" err="1"/>
              <a:t>app</a:t>
            </a:r>
            <a:br>
              <a:rPr lang="tr-TR" dirty="0"/>
            </a:br>
            <a:r>
              <a:rPr lang="tr-TR" dirty="0"/>
              <a:t>COPY app.py /</a:t>
            </a:r>
            <a:r>
              <a:rPr lang="tr-TR" dirty="0" err="1"/>
              <a:t>app</a:t>
            </a:r>
            <a:r>
              <a:rPr lang="tr-TR" dirty="0"/>
              <a:t>/</a:t>
            </a:r>
            <a:br>
              <a:rPr lang="tr-TR" dirty="0"/>
            </a:br>
            <a:r>
              <a:rPr lang="tr-TR" dirty="0"/>
              <a:t>RUN </a:t>
            </a:r>
            <a:r>
              <a:rPr lang="tr-TR" dirty="0" err="1"/>
              <a:t>pip</a:t>
            </a:r>
            <a:r>
              <a:rPr lang="tr-TR" dirty="0"/>
              <a:t> </a:t>
            </a:r>
            <a:r>
              <a:rPr lang="tr-TR" dirty="0" err="1"/>
              <a:t>install</a:t>
            </a:r>
            <a:r>
              <a:rPr lang="tr-TR" dirty="0"/>
              <a:t> </a:t>
            </a:r>
            <a:r>
              <a:rPr lang="tr-TR" dirty="0" err="1"/>
              <a:t>flask</a:t>
            </a:r>
            <a:br>
              <a:rPr lang="tr-TR" dirty="0"/>
            </a:br>
            <a:r>
              <a:rPr lang="tr-TR" dirty="0"/>
              <a:t>EXPOSE 5000</a:t>
            </a:r>
            <a:br>
              <a:rPr lang="tr-TR" dirty="0"/>
            </a:br>
            <a:r>
              <a:rPr lang="tr-TR" dirty="0"/>
              <a:t>CMD ["</a:t>
            </a:r>
            <a:r>
              <a:rPr lang="tr-TR" dirty="0" err="1"/>
              <a:t>python</a:t>
            </a:r>
            <a:r>
              <a:rPr lang="tr-TR" dirty="0"/>
              <a:t>", "app.py"]</a:t>
            </a:r>
          </a:p>
        </p:txBody>
      </p:sp>
      <p:sp>
        <p:nvSpPr>
          <p:cNvPr id="4" name="Slayt Numarası Yer Tutucusu 3">
            <a:extLst>
              <a:ext uri="{FF2B5EF4-FFF2-40B4-BE49-F238E27FC236}">
                <a16:creationId xmlns:a16="http://schemas.microsoft.com/office/drawing/2014/main" id="{9B19C14F-D784-8F01-B998-95BF49B4CE57}"/>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73</a:t>
            </a:fld>
            <a:endParaRPr lang="tr-TR" noProof="0"/>
          </a:p>
        </p:txBody>
      </p:sp>
    </p:spTree>
    <p:extLst>
      <p:ext uri="{BB962C8B-B14F-4D97-AF65-F5344CB8AC3E}">
        <p14:creationId xmlns:p14="http://schemas.microsoft.com/office/powerpoint/2010/main" val="6754927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CB182F-A912-157E-4B76-FAA48C81D29F}"/>
              </a:ext>
            </a:extLst>
          </p:cNvPr>
          <p:cNvSpPr>
            <a:spLocks noGrp="1"/>
          </p:cNvSpPr>
          <p:nvPr>
            <p:ph type="title"/>
          </p:nvPr>
        </p:nvSpPr>
        <p:spPr/>
        <p:txBody>
          <a:bodyPr/>
          <a:lstStyle/>
          <a:p>
            <a:r>
              <a:rPr lang="tr-TR" dirty="0" err="1"/>
              <a:t>Docker</a:t>
            </a:r>
            <a:r>
              <a:rPr lang="tr-TR" dirty="0"/>
              <a:t> </a:t>
            </a:r>
            <a:r>
              <a:rPr lang="tr-TR" dirty="0" err="1"/>
              <a:t>Volumes</a:t>
            </a:r>
            <a:endParaRPr lang="tr-TR" dirty="0"/>
          </a:p>
        </p:txBody>
      </p:sp>
      <p:sp>
        <p:nvSpPr>
          <p:cNvPr id="3" name="İçerik Yer Tutucusu 2">
            <a:extLst>
              <a:ext uri="{FF2B5EF4-FFF2-40B4-BE49-F238E27FC236}">
                <a16:creationId xmlns:a16="http://schemas.microsoft.com/office/drawing/2014/main" id="{95E0D73C-6E66-318A-D5A0-36AA878C1347}"/>
              </a:ext>
            </a:extLst>
          </p:cNvPr>
          <p:cNvSpPr>
            <a:spLocks noGrp="1"/>
          </p:cNvSpPr>
          <p:nvPr>
            <p:ph idx="1"/>
          </p:nvPr>
        </p:nvSpPr>
        <p:spPr/>
        <p:txBody>
          <a:bodyPr/>
          <a:lstStyle/>
          <a:p>
            <a:r>
              <a:rPr lang="tr-TR" b="1" dirty="0" err="1"/>
              <a:t>Docker</a:t>
            </a:r>
            <a:r>
              <a:rPr lang="tr-TR" b="1" dirty="0"/>
              <a:t> Volume Kullanımı</a:t>
            </a:r>
          </a:p>
          <a:p>
            <a:r>
              <a:rPr lang="tr-TR" dirty="0" err="1"/>
              <a:t>Docker</a:t>
            </a:r>
            <a:r>
              <a:rPr lang="tr-TR" dirty="0"/>
              <a:t> </a:t>
            </a:r>
            <a:r>
              <a:rPr lang="tr-TR" dirty="0" err="1"/>
              <a:t>volume</a:t>
            </a:r>
            <a:r>
              <a:rPr lang="tr-TR" dirty="0"/>
              <a:t>, veri kaybını önlemek ve konteynerler arasında veri paylaşımı sağlamak için kullanılır.</a:t>
            </a:r>
          </a:p>
          <a:p>
            <a:r>
              <a:rPr lang="tr-TR" dirty="0"/>
              <a:t>Temel </a:t>
            </a:r>
            <a:r>
              <a:rPr lang="tr-TR" dirty="0" err="1"/>
              <a:t>volume</a:t>
            </a:r>
            <a:r>
              <a:rPr lang="tr-TR" dirty="0"/>
              <a:t> </a:t>
            </a:r>
            <a:r>
              <a:rPr lang="tr-TR" dirty="0" err="1"/>
              <a:t>management</a:t>
            </a:r>
            <a:r>
              <a:rPr lang="tr-TR" dirty="0"/>
              <a:t> için komutlara birlikte bakalım: </a:t>
            </a:r>
            <a:br>
              <a:rPr lang="tr-TR" dirty="0"/>
            </a:br>
            <a:r>
              <a:rPr lang="tr-TR" dirty="0"/>
              <a:t>- </a:t>
            </a:r>
            <a:r>
              <a:rPr lang="tr-TR" dirty="0" err="1"/>
              <a:t>docker</a:t>
            </a:r>
            <a:r>
              <a:rPr lang="tr-TR" dirty="0"/>
              <a:t> </a:t>
            </a:r>
            <a:r>
              <a:rPr lang="tr-TR" dirty="0" err="1"/>
              <a:t>volume</a:t>
            </a:r>
            <a:r>
              <a:rPr lang="tr-TR" dirty="0"/>
              <a:t> </a:t>
            </a:r>
            <a:r>
              <a:rPr lang="tr-TR" dirty="0" err="1"/>
              <a:t>ls</a:t>
            </a:r>
            <a:r>
              <a:rPr lang="tr-TR" dirty="0"/>
              <a:t> – Oluşturulan </a:t>
            </a:r>
            <a:r>
              <a:rPr lang="tr-TR" dirty="0" err="1"/>
              <a:t>volumeleri</a:t>
            </a:r>
            <a:r>
              <a:rPr lang="tr-TR" dirty="0"/>
              <a:t> listeler. </a:t>
            </a:r>
            <a:br>
              <a:rPr lang="tr-TR" dirty="0"/>
            </a:br>
            <a:r>
              <a:rPr lang="tr-TR" dirty="0"/>
              <a:t>- </a:t>
            </a:r>
            <a:r>
              <a:rPr lang="tr-TR" dirty="0" err="1"/>
              <a:t>docker</a:t>
            </a:r>
            <a:r>
              <a:rPr lang="tr-TR" dirty="0"/>
              <a:t> </a:t>
            </a:r>
            <a:r>
              <a:rPr lang="tr-TR" dirty="0" err="1"/>
              <a:t>create</a:t>
            </a:r>
            <a:r>
              <a:rPr lang="tr-TR" dirty="0"/>
              <a:t> </a:t>
            </a:r>
            <a:r>
              <a:rPr lang="tr-TR" dirty="0" err="1"/>
              <a:t>volume</a:t>
            </a:r>
            <a:r>
              <a:rPr lang="tr-TR" dirty="0"/>
              <a:t> xxx – Volume oluşturmak için kullanılır.</a:t>
            </a:r>
            <a:br>
              <a:rPr lang="tr-TR" dirty="0"/>
            </a:br>
            <a:r>
              <a:rPr lang="tr-TR" dirty="0"/>
              <a:t>- </a:t>
            </a:r>
            <a:r>
              <a:rPr lang="tr-TR" dirty="0" err="1"/>
              <a:t>docker</a:t>
            </a:r>
            <a:r>
              <a:rPr lang="tr-TR" dirty="0"/>
              <a:t> </a:t>
            </a:r>
            <a:r>
              <a:rPr lang="tr-TR" dirty="0" err="1"/>
              <a:t>volume</a:t>
            </a:r>
            <a:r>
              <a:rPr lang="tr-TR" dirty="0"/>
              <a:t> </a:t>
            </a:r>
            <a:r>
              <a:rPr lang="tr-TR" dirty="0" err="1"/>
              <a:t>rm</a:t>
            </a:r>
            <a:r>
              <a:rPr lang="tr-TR" dirty="0"/>
              <a:t> </a:t>
            </a:r>
            <a:r>
              <a:rPr lang="tr-TR" dirty="0" err="1"/>
              <a:t>volumeid</a:t>
            </a:r>
            <a:r>
              <a:rPr lang="tr-TR" dirty="0"/>
              <a:t> – </a:t>
            </a:r>
            <a:r>
              <a:rPr lang="tr-TR" dirty="0" err="1"/>
              <a:t>Oluştutulan</a:t>
            </a:r>
            <a:r>
              <a:rPr lang="tr-TR" dirty="0"/>
              <a:t> </a:t>
            </a:r>
            <a:r>
              <a:rPr lang="tr-TR" dirty="0" err="1"/>
              <a:t>volumeleri</a:t>
            </a:r>
            <a:r>
              <a:rPr lang="tr-TR" dirty="0"/>
              <a:t> silmek için kullanılır.</a:t>
            </a:r>
            <a:br>
              <a:rPr lang="tr-TR" dirty="0"/>
            </a:br>
            <a:r>
              <a:rPr lang="tr-TR" dirty="0"/>
              <a:t>- Söz konusu </a:t>
            </a:r>
            <a:r>
              <a:rPr lang="tr-TR" dirty="0" err="1"/>
              <a:t>volume</a:t>
            </a:r>
            <a:r>
              <a:rPr lang="tr-TR" dirty="0"/>
              <a:t> peki , </a:t>
            </a:r>
            <a:r>
              <a:rPr lang="tr-TR" dirty="0" err="1"/>
              <a:t>containerımıza</a:t>
            </a:r>
            <a:r>
              <a:rPr lang="tr-TR" dirty="0"/>
              <a:t> nasıl eklenecek? </a:t>
            </a:r>
            <a:br>
              <a:rPr lang="tr-TR" dirty="0"/>
            </a:br>
            <a:r>
              <a:rPr lang="tr-TR" dirty="0"/>
              <a:t>Bu işlemi yapmadan önce </a:t>
            </a:r>
            <a:r>
              <a:rPr lang="tr-TR" dirty="0" err="1"/>
              <a:t>containerın</a:t>
            </a:r>
            <a:r>
              <a:rPr lang="tr-TR" dirty="0"/>
              <a:t> durmuş olması gerekiyor.</a:t>
            </a:r>
          </a:p>
        </p:txBody>
      </p:sp>
      <p:sp>
        <p:nvSpPr>
          <p:cNvPr id="4" name="Slayt Numarası Yer Tutucusu 3">
            <a:extLst>
              <a:ext uri="{FF2B5EF4-FFF2-40B4-BE49-F238E27FC236}">
                <a16:creationId xmlns:a16="http://schemas.microsoft.com/office/drawing/2014/main" id="{098C49F4-C2CA-0BFA-C204-6306FD52CA09}"/>
              </a:ext>
            </a:extLst>
          </p:cNvPr>
          <p:cNvSpPr>
            <a:spLocks noGrp="1"/>
          </p:cNvSpPr>
          <p:nvPr>
            <p:ph type="sldNum" sz="quarter" idx="10"/>
          </p:nvPr>
        </p:nvSpPr>
        <p:spPr/>
        <p:txBody>
          <a:bodyPr/>
          <a:lstStyle/>
          <a:p>
            <a:pPr rtl="0"/>
            <a:r>
              <a:rPr lang="tr-TR" noProof="0"/>
              <a:t>SAYFA </a:t>
            </a:r>
            <a:fld id="{4A9B5881-4007-4345-955A-79C2656F0C49}" type="slidenum">
              <a:rPr lang="tr-TR" noProof="0" smtClean="0"/>
              <a:pPr rtl="0"/>
              <a:t>74</a:t>
            </a:fld>
            <a:endParaRPr lang="tr-TR" noProof="0"/>
          </a:p>
        </p:txBody>
      </p:sp>
    </p:spTree>
    <p:extLst>
      <p:ext uri="{BB962C8B-B14F-4D97-AF65-F5344CB8AC3E}">
        <p14:creationId xmlns:p14="http://schemas.microsoft.com/office/powerpoint/2010/main" val="3267260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7F49F-F378-B3B3-2A39-486D9C504B5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36CC96B-E9D3-6B68-C041-1F5D83AA9F57}"/>
              </a:ext>
            </a:extLst>
          </p:cNvPr>
          <p:cNvSpPr>
            <a:spLocks noGrp="1"/>
          </p:cNvSpPr>
          <p:nvPr>
            <p:ph type="title"/>
          </p:nvPr>
        </p:nvSpPr>
        <p:spPr>
          <a:xfrm>
            <a:off x="838199" y="611076"/>
            <a:ext cx="3281127" cy="833663"/>
          </a:xfrm>
        </p:spPr>
        <p:txBody>
          <a:bodyPr rtlCol="0"/>
          <a:lstStyle/>
          <a:p>
            <a:pPr rtl="0"/>
            <a:r>
              <a:rPr lang="tr-TR" dirty="0" err="1"/>
              <a:t>Distros</a:t>
            </a:r>
            <a:r>
              <a:rPr lang="tr-TR" dirty="0"/>
              <a:t> </a:t>
            </a:r>
          </a:p>
        </p:txBody>
      </p:sp>
      <p:sp>
        <p:nvSpPr>
          <p:cNvPr id="4" name="Slayt Numarası Yer Tutucusu 3">
            <a:extLst>
              <a:ext uri="{FF2B5EF4-FFF2-40B4-BE49-F238E27FC236}">
                <a16:creationId xmlns:a16="http://schemas.microsoft.com/office/drawing/2014/main" id="{A15A900C-DC52-26F0-1DB6-AAB508868DB4}"/>
              </a:ext>
            </a:extLst>
          </p:cNvPr>
          <p:cNvSpPr>
            <a:spLocks noGrp="1"/>
          </p:cNvSpPr>
          <p:nvPr>
            <p:ph type="sldNum" sz="quarter" idx="10"/>
          </p:nvPr>
        </p:nvSpPr>
        <p:spPr>
          <a:xfrm>
            <a:off x="11353800" y="6361475"/>
            <a:ext cx="838200" cy="360000"/>
          </a:xfrm>
        </p:spPr>
        <p:txBody>
          <a:bodyPr rtlCol="0"/>
          <a:lstStyle/>
          <a:p>
            <a:pPr rtl="0"/>
            <a:r>
              <a:rPr lang="tr-TR"/>
              <a:t>SAYFA </a:t>
            </a:r>
            <a:fld id="{4A9B5881-4007-4345-955A-79C2656F0C49}" type="slidenum">
              <a:rPr lang="tr-TR" smtClean="0"/>
              <a:pPr rtl="0"/>
              <a:t>8</a:t>
            </a:fld>
            <a:endParaRPr lang="tr-TR" dirty="0"/>
          </a:p>
        </p:txBody>
      </p:sp>
      <p:sp>
        <p:nvSpPr>
          <p:cNvPr id="8" name="Dikdörtgen 7">
            <a:extLst>
              <a:ext uri="{FF2B5EF4-FFF2-40B4-BE49-F238E27FC236}">
                <a16:creationId xmlns:a16="http://schemas.microsoft.com/office/drawing/2014/main" id="{7A26B5B9-38AE-9642-35E6-9D85FF331B88}"/>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Linux</a:t>
            </a:r>
          </a:p>
        </p:txBody>
      </p:sp>
      <p:sp>
        <p:nvSpPr>
          <p:cNvPr id="10" name="Dikdörtgen 9">
            <a:extLst>
              <a:ext uri="{FF2B5EF4-FFF2-40B4-BE49-F238E27FC236}">
                <a16:creationId xmlns:a16="http://schemas.microsoft.com/office/drawing/2014/main" id="{E2A68C69-3AA9-52EE-AEB6-C11C375D9E76}"/>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Dağıtımlar</a:t>
            </a:r>
          </a:p>
        </p:txBody>
      </p:sp>
      <p:sp>
        <p:nvSpPr>
          <p:cNvPr id="11" name="Dikdörtgen 10">
            <a:extLst>
              <a:ext uri="{FF2B5EF4-FFF2-40B4-BE49-F238E27FC236}">
                <a16:creationId xmlns:a16="http://schemas.microsoft.com/office/drawing/2014/main" id="{56938C7F-6A90-78F9-0F9A-F4DB3C2487EE}"/>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2" name="Dikdörtgen 11">
            <a:extLst>
              <a:ext uri="{FF2B5EF4-FFF2-40B4-BE49-F238E27FC236}">
                <a16:creationId xmlns:a16="http://schemas.microsoft.com/office/drawing/2014/main" id="{A61CB122-E7E1-9401-C5C1-DF580793CEE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4" name="İkizkenar Üçgen 13">
            <a:extLst>
              <a:ext uri="{FF2B5EF4-FFF2-40B4-BE49-F238E27FC236}">
                <a16:creationId xmlns:a16="http://schemas.microsoft.com/office/drawing/2014/main" id="{904FD26F-EAF0-3B4F-2442-ACBE929EDF03}"/>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5" name="Metin kutusu 4">
            <a:extLst>
              <a:ext uri="{FF2B5EF4-FFF2-40B4-BE49-F238E27FC236}">
                <a16:creationId xmlns:a16="http://schemas.microsoft.com/office/drawing/2014/main" id="{ACF9DB54-0337-B717-8FEE-DAD2D4F1821A}"/>
              </a:ext>
            </a:extLst>
          </p:cNvPr>
          <p:cNvSpPr txBox="1"/>
          <p:nvPr/>
        </p:nvSpPr>
        <p:spPr>
          <a:xfrm>
            <a:off x="7525616" y="1397675"/>
            <a:ext cx="4010891" cy="5078313"/>
          </a:xfrm>
          <a:prstGeom prst="rect">
            <a:avLst/>
          </a:prstGeom>
          <a:noFill/>
        </p:spPr>
        <p:txBody>
          <a:bodyPr wrap="square" rtlCol="0">
            <a:spAutoFit/>
          </a:bodyPr>
          <a:lstStyle/>
          <a:p>
            <a:pPr algn="ctr"/>
            <a:r>
              <a:rPr lang="tr-TR" b="1" dirty="0">
                <a:solidFill>
                  <a:schemeClr val="bg1"/>
                </a:solidFill>
              </a:rPr>
              <a:t>Temel Komut Listesi </a:t>
            </a:r>
          </a:p>
          <a:p>
            <a:pPr>
              <a:buFont typeface="Arial" panose="020B0604020202020204" pitchFamily="34" charset="0"/>
              <a:buChar char="•"/>
            </a:pPr>
            <a:r>
              <a:rPr lang="tr-TR" b="1" dirty="0" err="1">
                <a:solidFill>
                  <a:schemeClr val="bg1"/>
                </a:solidFill>
              </a:rPr>
              <a:t>ls</a:t>
            </a:r>
            <a:r>
              <a:rPr lang="tr-TR" dirty="0">
                <a:solidFill>
                  <a:schemeClr val="bg1"/>
                </a:solidFill>
              </a:rPr>
              <a:t>: Dizindeki dosya ve klasörleri listeler.</a:t>
            </a:r>
          </a:p>
          <a:p>
            <a:pPr>
              <a:buFont typeface="Arial" panose="020B0604020202020204" pitchFamily="34" charset="0"/>
              <a:buChar char="•"/>
            </a:pPr>
            <a:r>
              <a:rPr lang="tr-TR" b="1" dirty="0">
                <a:solidFill>
                  <a:schemeClr val="bg1"/>
                </a:solidFill>
              </a:rPr>
              <a:t>cd</a:t>
            </a:r>
            <a:r>
              <a:rPr lang="tr-TR" dirty="0">
                <a:solidFill>
                  <a:schemeClr val="bg1"/>
                </a:solidFill>
              </a:rPr>
              <a:t>: Dizinde gezinmeyi sağlar.</a:t>
            </a:r>
          </a:p>
          <a:p>
            <a:pPr>
              <a:buFont typeface="Arial" panose="020B0604020202020204" pitchFamily="34" charset="0"/>
              <a:buChar char="•"/>
            </a:pPr>
            <a:r>
              <a:rPr lang="tr-TR" b="1" dirty="0" err="1">
                <a:solidFill>
                  <a:schemeClr val="bg1"/>
                </a:solidFill>
              </a:rPr>
              <a:t>pwd</a:t>
            </a:r>
            <a:r>
              <a:rPr lang="tr-TR" dirty="0">
                <a:solidFill>
                  <a:schemeClr val="bg1"/>
                </a:solidFill>
              </a:rPr>
              <a:t>: Mevcut dizini gösterir.</a:t>
            </a:r>
          </a:p>
          <a:p>
            <a:pPr>
              <a:buFont typeface="Arial" panose="020B0604020202020204" pitchFamily="34" charset="0"/>
              <a:buChar char="•"/>
            </a:pPr>
            <a:r>
              <a:rPr lang="tr-TR" b="1" dirty="0" err="1">
                <a:solidFill>
                  <a:schemeClr val="bg1"/>
                </a:solidFill>
              </a:rPr>
              <a:t>mkdir</a:t>
            </a:r>
            <a:r>
              <a:rPr lang="tr-TR" dirty="0">
                <a:solidFill>
                  <a:schemeClr val="bg1"/>
                </a:solidFill>
              </a:rPr>
              <a:t>: Yeni bir klasör oluşturur.</a:t>
            </a:r>
          </a:p>
          <a:p>
            <a:pPr>
              <a:buFont typeface="Arial" panose="020B0604020202020204" pitchFamily="34" charset="0"/>
              <a:buChar char="•"/>
            </a:pPr>
            <a:r>
              <a:rPr lang="tr-TR" b="1" dirty="0" err="1">
                <a:solidFill>
                  <a:schemeClr val="bg1"/>
                </a:solidFill>
              </a:rPr>
              <a:t>rm</a:t>
            </a:r>
            <a:r>
              <a:rPr lang="tr-TR" dirty="0">
                <a:solidFill>
                  <a:schemeClr val="bg1"/>
                </a:solidFill>
              </a:rPr>
              <a:t>: Dosya veya klasör siler.</a:t>
            </a:r>
          </a:p>
          <a:p>
            <a:pPr>
              <a:buFont typeface="Arial" panose="020B0604020202020204" pitchFamily="34" charset="0"/>
              <a:buChar char="•"/>
            </a:pPr>
            <a:r>
              <a:rPr lang="tr-TR" b="1" dirty="0" err="1">
                <a:solidFill>
                  <a:schemeClr val="bg1"/>
                </a:solidFill>
              </a:rPr>
              <a:t>cp</a:t>
            </a:r>
            <a:r>
              <a:rPr lang="tr-TR" dirty="0">
                <a:solidFill>
                  <a:schemeClr val="bg1"/>
                </a:solidFill>
              </a:rPr>
              <a:t>: Dosya veya klasör kopyalar.</a:t>
            </a:r>
          </a:p>
          <a:p>
            <a:pPr>
              <a:buFont typeface="Arial" panose="020B0604020202020204" pitchFamily="34" charset="0"/>
              <a:buChar char="•"/>
            </a:pPr>
            <a:r>
              <a:rPr lang="tr-TR" b="1" dirty="0">
                <a:solidFill>
                  <a:schemeClr val="bg1"/>
                </a:solidFill>
              </a:rPr>
              <a:t>mv</a:t>
            </a:r>
            <a:r>
              <a:rPr lang="tr-TR" dirty="0">
                <a:solidFill>
                  <a:schemeClr val="bg1"/>
                </a:solidFill>
              </a:rPr>
              <a:t>: Dosya veya klasör taşır veya yeniden adlandırır.</a:t>
            </a:r>
          </a:p>
          <a:p>
            <a:pPr>
              <a:buFont typeface="Arial" panose="020B0604020202020204" pitchFamily="34" charset="0"/>
              <a:buChar char="•"/>
            </a:pPr>
            <a:r>
              <a:rPr lang="tr-TR" b="1" dirty="0" err="1">
                <a:solidFill>
                  <a:schemeClr val="bg1"/>
                </a:solidFill>
              </a:rPr>
              <a:t>cat</a:t>
            </a:r>
            <a:r>
              <a:rPr lang="tr-TR" dirty="0">
                <a:solidFill>
                  <a:schemeClr val="bg1"/>
                </a:solidFill>
              </a:rPr>
              <a:t>: Dosya içeriğini gösterir.</a:t>
            </a:r>
          </a:p>
          <a:p>
            <a:pPr>
              <a:buFont typeface="Arial" panose="020B0604020202020204" pitchFamily="34" charset="0"/>
              <a:buChar char="•"/>
            </a:pPr>
            <a:r>
              <a:rPr lang="tr-TR" b="1" dirty="0">
                <a:solidFill>
                  <a:schemeClr val="bg1"/>
                </a:solidFill>
              </a:rPr>
              <a:t>nano / vim</a:t>
            </a:r>
            <a:r>
              <a:rPr lang="tr-TR" dirty="0">
                <a:solidFill>
                  <a:schemeClr val="bg1"/>
                </a:solidFill>
              </a:rPr>
              <a:t>: Dosya düzenlemek için metin editörleridir.</a:t>
            </a:r>
          </a:p>
          <a:p>
            <a:pPr>
              <a:buFont typeface="Arial" panose="020B0604020202020204" pitchFamily="34" charset="0"/>
              <a:buChar char="•"/>
            </a:pPr>
            <a:r>
              <a:rPr lang="tr-TR" b="1" dirty="0" err="1">
                <a:solidFill>
                  <a:schemeClr val="bg1"/>
                </a:solidFill>
              </a:rPr>
              <a:t>ps</a:t>
            </a:r>
            <a:r>
              <a:rPr lang="tr-TR" dirty="0">
                <a:solidFill>
                  <a:schemeClr val="bg1"/>
                </a:solidFill>
              </a:rPr>
              <a:t>: Çalışan süreçleri listeler.</a:t>
            </a:r>
          </a:p>
          <a:p>
            <a:pPr>
              <a:buFont typeface="Arial" panose="020B0604020202020204" pitchFamily="34" charset="0"/>
              <a:buChar char="•"/>
            </a:pPr>
            <a:r>
              <a:rPr lang="tr-TR" b="1" dirty="0" err="1">
                <a:solidFill>
                  <a:schemeClr val="bg1"/>
                </a:solidFill>
              </a:rPr>
              <a:t>kill</a:t>
            </a:r>
            <a:r>
              <a:rPr lang="tr-TR" dirty="0">
                <a:solidFill>
                  <a:schemeClr val="bg1"/>
                </a:solidFill>
              </a:rPr>
              <a:t>: Bir süreci sonlandırır.</a:t>
            </a:r>
          </a:p>
          <a:p>
            <a:pPr>
              <a:buFont typeface="Arial" panose="020B0604020202020204" pitchFamily="34" charset="0"/>
              <a:buChar char="•"/>
            </a:pPr>
            <a:r>
              <a:rPr lang="tr-TR" b="1" dirty="0" err="1">
                <a:solidFill>
                  <a:schemeClr val="bg1"/>
                </a:solidFill>
              </a:rPr>
              <a:t>sudo</a:t>
            </a:r>
            <a:r>
              <a:rPr lang="tr-TR" dirty="0">
                <a:solidFill>
                  <a:schemeClr val="bg1"/>
                </a:solidFill>
              </a:rPr>
              <a:t>: Yetkili komut çalıştırmak için kullanılır.</a:t>
            </a:r>
          </a:p>
          <a:p>
            <a:endParaRPr lang="tr-TR" dirty="0">
              <a:solidFill>
                <a:schemeClr val="bg1"/>
              </a:solidFill>
            </a:endParaRPr>
          </a:p>
          <a:p>
            <a:endParaRPr lang="tr-TR" dirty="0">
              <a:solidFill>
                <a:schemeClr val="bg1"/>
              </a:solidFill>
            </a:endParaRPr>
          </a:p>
        </p:txBody>
      </p:sp>
      <p:cxnSp>
        <p:nvCxnSpPr>
          <p:cNvPr id="7" name="Düz Bağlayıcı 6">
            <a:extLst>
              <a:ext uri="{FF2B5EF4-FFF2-40B4-BE49-F238E27FC236}">
                <a16:creationId xmlns:a16="http://schemas.microsoft.com/office/drawing/2014/main" id="{B32271D2-9C94-F9D1-40C6-DC7F0880D275}"/>
              </a:ext>
            </a:extLst>
          </p:cNvPr>
          <p:cNvCxnSpPr/>
          <p:nvPr/>
        </p:nvCxnSpPr>
        <p:spPr>
          <a:xfrm>
            <a:off x="7387936" y="1444739"/>
            <a:ext cx="0" cy="4446906"/>
          </a:xfrm>
          <a:prstGeom prst="line">
            <a:avLst/>
          </a:prstGeom>
        </p:spPr>
        <p:style>
          <a:lnRef idx="1">
            <a:schemeClr val="accent1"/>
          </a:lnRef>
          <a:fillRef idx="0">
            <a:schemeClr val="accent1"/>
          </a:fillRef>
          <a:effectRef idx="0">
            <a:schemeClr val="accent1"/>
          </a:effectRef>
          <a:fontRef idx="minor">
            <a:schemeClr val="tx1"/>
          </a:fontRef>
        </p:style>
      </p:cxnSp>
      <p:sp>
        <p:nvSpPr>
          <p:cNvPr id="13" name="İçerik Yer Tutucusu 12">
            <a:extLst>
              <a:ext uri="{FF2B5EF4-FFF2-40B4-BE49-F238E27FC236}">
                <a16:creationId xmlns:a16="http://schemas.microsoft.com/office/drawing/2014/main" id="{2BCEAB7B-9B14-BD9D-EB6D-AB987ED2CB24}"/>
              </a:ext>
            </a:extLst>
          </p:cNvPr>
          <p:cNvSpPr>
            <a:spLocks noGrp="1"/>
          </p:cNvSpPr>
          <p:nvPr>
            <p:ph idx="1"/>
          </p:nvPr>
        </p:nvSpPr>
        <p:spPr/>
        <p:txBody>
          <a:bodyPr/>
          <a:lstStyle/>
          <a:p>
            <a:r>
              <a:rPr lang="tr-TR" b="1" dirty="0">
                <a:solidFill>
                  <a:schemeClr val="bg1"/>
                </a:solidFill>
              </a:rPr>
              <a:t>Linux Dağıtımları (</a:t>
            </a:r>
            <a:r>
              <a:rPr lang="tr-TR" b="1" dirty="0" err="1">
                <a:solidFill>
                  <a:schemeClr val="bg1"/>
                </a:solidFill>
              </a:rPr>
              <a:t>Distrolar</a:t>
            </a:r>
            <a:r>
              <a:rPr lang="tr-TR" b="1" dirty="0">
                <a:solidFill>
                  <a:schemeClr val="bg1"/>
                </a:solidFill>
              </a:rPr>
              <a:t>)</a:t>
            </a:r>
          </a:p>
          <a:p>
            <a:r>
              <a:rPr lang="tr-TR" dirty="0">
                <a:solidFill>
                  <a:schemeClr val="bg1"/>
                </a:solidFill>
              </a:rPr>
              <a:t>Başlangıç seviyesinde Linux kullanıcıları için popüler dağıtımlar:</a:t>
            </a:r>
          </a:p>
          <a:p>
            <a:pPr>
              <a:buFont typeface="Arial" panose="020B0604020202020204" pitchFamily="34" charset="0"/>
              <a:buChar char="•"/>
            </a:pPr>
            <a:r>
              <a:rPr lang="tr-TR" b="1" dirty="0">
                <a:solidFill>
                  <a:schemeClr val="bg1"/>
                </a:solidFill>
              </a:rPr>
              <a:t>Ubuntu</a:t>
            </a:r>
            <a:r>
              <a:rPr lang="tr-TR" dirty="0">
                <a:solidFill>
                  <a:schemeClr val="bg1"/>
                </a:solidFill>
              </a:rPr>
              <a:t>: Kullanımı kolay, genellikle yeni başlayanlar için tercih edilir.*</a:t>
            </a:r>
          </a:p>
          <a:p>
            <a:pPr>
              <a:buFont typeface="Arial" panose="020B0604020202020204" pitchFamily="34" charset="0"/>
              <a:buChar char="•"/>
            </a:pPr>
            <a:r>
              <a:rPr lang="tr-TR" b="1" dirty="0" err="1">
                <a:solidFill>
                  <a:schemeClr val="bg1"/>
                </a:solidFill>
              </a:rPr>
              <a:t>Debian</a:t>
            </a:r>
            <a:r>
              <a:rPr lang="tr-TR" dirty="0">
                <a:solidFill>
                  <a:schemeClr val="bg1"/>
                </a:solidFill>
              </a:rPr>
              <a:t>: Stabilite ve güvenilirlik ön plandadır.</a:t>
            </a:r>
          </a:p>
          <a:p>
            <a:pPr>
              <a:buFont typeface="Arial" panose="020B0604020202020204" pitchFamily="34" charset="0"/>
              <a:buChar char="•"/>
            </a:pPr>
            <a:r>
              <a:rPr lang="tr-TR" b="1" dirty="0" err="1">
                <a:solidFill>
                  <a:schemeClr val="bg1"/>
                </a:solidFill>
              </a:rPr>
              <a:t>CentOS</a:t>
            </a:r>
            <a:r>
              <a:rPr lang="tr-TR" b="1" dirty="0">
                <a:solidFill>
                  <a:schemeClr val="bg1"/>
                </a:solidFill>
              </a:rPr>
              <a:t> / Rocky/Alma Linux</a:t>
            </a:r>
            <a:r>
              <a:rPr lang="tr-TR" dirty="0">
                <a:solidFill>
                  <a:schemeClr val="bg1"/>
                </a:solidFill>
              </a:rPr>
              <a:t>: Sunucu ortamları için popüler.</a:t>
            </a:r>
          </a:p>
          <a:p>
            <a:pPr>
              <a:buFont typeface="Arial" panose="020B0604020202020204" pitchFamily="34" charset="0"/>
              <a:buChar char="•"/>
            </a:pPr>
            <a:r>
              <a:rPr lang="tr-TR" b="1" dirty="0" err="1">
                <a:solidFill>
                  <a:schemeClr val="bg1"/>
                </a:solidFill>
              </a:rPr>
              <a:t>Arch</a:t>
            </a:r>
            <a:r>
              <a:rPr lang="tr-TR" b="1" dirty="0">
                <a:solidFill>
                  <a:schemeClr val="bg1"/>
                </a:solidFill>
              </a:rPr>
              <a:t> Linux</a:t>
            </a:r>
            <a:r>
              <a:rPr lang="tr-TR" dirty="0">
                <a:solidFill>
                  <a:schemeClr val="bg1"/>
                </a:solidFill>
              </a:rPr>
              <a:t>: Daha deneyimli kullanıcılar için esnek ve hafif.</a:t>
            </a:r>
          </a:p>
          <a:p>
            <a:pPr>
              <a:buFont typeface="Arial" panose="020B0604020202020204" pitchFamily="34" charset="0"/>
              <a:buChar char="•"/>
            </a:pPr>
            <a:r>
              <a:rPr lang="tr-TR" b="1" dirty="0" err="1">
                <a:solidFill>
                  <a:schemeClr val="bg1"/>
                </a:solidFill>
              </a:rPr>
              <a:t>Kali</a:t>
            </a:r>
            <a:r>
              <a:rPr lang="tr-TR" b="1" dirty="0">
                <a:solidFill>
                  <a:schemeClr val="bg1"/>
                </a:solidFill>
              </a:rPr>
              <a:t> Linux</a:t>
            </a:r>
            <a:r>
              <a:rPr lang="tr-TR" dirty="0">
                <a:solidFill>
                  <a:schemeClr val="bg1"/>
                </a:solidFill>
              </a:rPr>
              <a:t>: Etik hacking ve siber güvenlik çalışmaları için optimize edilmiş.</a:t>
            </a:r>
          </a:p>
          <a:p>
            <a:endParaRPr lang="tr-TR" dirty="0">
              <a:solidFill>
                <a:schemeClr val="bg1"/>
              </a:solidFill>
            </a:endParaRPr>
          </a:p>
          <a:p>
            <a:endParaRPr lang="tr-TR" dirty="0"/>
          </a:p>
        </p:txBody>
      </p:sp>
    </p:spTree>
    <p:extLst>
      <p:ext uri="{BB962C8B-B14F-4D97-AF65-F5344CB8AC3E}">
        <p14:creationId xmlns:p14="http://schemas.microsoft.com/office/powerpoint/2010/main" val="252380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C8855392-9FED-4979-8AC6-A73037648D43}"/>
              </a:ext>
            </a:extLst>
          </p:cNvPr>
          <p:cNvSpPr>
            <a:spLocks noGrp="1"/>
          </p:cNvSpPr>
          <p:nvPr>
            <p:ph type="title"/>
          </p:nvPr>
        </p:nvSpPr>
        <p:spPr>
          <a:xfrm>
            <a:off x="838200" y="364856"/>
            <a:ext cx="3505200" cy="1326105"/>
          </a:xfrm>
        </p:spPr>
        <p:txBody>
          <a:bodyPr rtlCol="0"/>
          <a:lstStyle/>
          <a:p>
            <a:pPr rtl="0"/>
            <a:r>
              <a:rPr lang="tr-TR" dirty="0"/>
              <a:t>Temel Komutlar</a:t>
            </a:r>
          </a:p>
        </p:txBody>
      </p:sp>
      <p:graphicFrame>
        <p:nvGraphicFramePr>
          <p:cNvPr id="10" name="İçerik Yer Tutucusu 2" descr="İçerik Yer Tutucusu">
            <a:extLst>
              <a:ext uri="{FF2B5EF4-FFF2-40B4-BE49-F238E27FC236}">
                <a16:creationId xmlns:a16="http://schemas.microsoft.com/office/drawing/2014/main" id="{47A11266-E870-4547-80E5-8133E862A757}"/>
              </a:ext>
            </a:extLst>
          </p:cNvPr>
          <p:cNvGraphicFramePr>
            <a:graphicFrameLocks noGrp="1"/>
          </p:cNvGraphicFramePr>
          <p:nvPr>
            <p:ph idx="1"/>
            <p:extLst>
              <p:ext uri="{D42A27DB-BD31-4B8C-83A1-F6EECF244321}">
                <p14:modId xmlns:p14="http://schemas.microsoft.com/office/powerpoint/2010/main" val="5550031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fik 11" descr="Raptiyeli harita">
            <a:extLst>
              <a:ext uri="{FF2B5EF4-FFF2-40B4-BE49-F238E27FC236}">
                <a16:creationId xmlns:a16="http://schemas.microsoft.com/office/drawing/2014/main" id="{F2110C71-00D1-4949-9213-38E48FACED0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130926" y="2545226"/>
            <a:ext cx="624548" cy="624548"/>
          </a:xfrm>
          <a:prstGeom prst="rect">
            <a:avLst/>
          </a:prstGeom>
        </p:spPr>
      </p:pic>
      <p:pic>
        <p:nvPicPr>
          <p:cNvPr id="14" name="Grafik 13" descr="İşaret direği">
            <a:extLst>
              <a:ext uri="{FF2B5EF4-FFF2-40B4-BE49-F238E27FC236}">
                <a16:creationId xmlns:a16="http://schemas.microsoft.com/office/drawing/2014/main" id="{F3D6B7B3-DCDF-47A1-B092-0D8D01630A4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783726" y="2545226"/>
            <a:ext cx="624548" cy="624548"/>
          </a:xfrm>
          <a:prstGeom prst="rect">
            <a:avLst/>
          </a:prstGeom>
        </p:spPr>
      </p:pic>
      <p:pic>
        <p:nvPicPr>
          <p:cNvPr id="16" name="Grafik 15" descr="Kanyon manzarası">
            <a:extLst>
              <a:ext uri="{FF2B5EF4-FFF2-40B4-BE49-F238E27FC236}">
                <a16:creationId xmlns:a16="http://schemas.microsoft.com/office/drawing/2014/main" id="{D988924E-5A5D-4D29-95C0-814C9160BBF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436526" y="2659526"/>
            <a:ext cx="624548" cy="624548"/>
          </a:xfrm>
          <a:prstGeom prst="rect">
            <a:avLst/>
          </a:prstGeom>
        </p:spPr>
      </p:pic>
      <p:sp>
        <p:nvSpPr>
          <p:cNvPr id="4" name="Slayt Numarası Yer Tutucusu 3">
            <a:extLst>
              <a:ext uri="{FF2B5EF4-FFF2-40B4-BE49-F238E27FC236}">
                <a16:creationId xmlns:a16="http://schemas.microsoft.com/office/drawing/2014/main" id="{32934DE9-1653-4F9E-B307-C53A27B2182D}"/>
              </a:ext>
            </a:extLst>
          </p:cNvPr>
          <p:cNvSpPr>
            <a:spLocks noGrp="1"/>
          </p:cNvSpPr>
          <p:nvPr>
            <p:ph type="sldNum" sz="quarter" idx="10"/>
          </p:nvPr>
        </p:nvSpPr>
        <p:spPr/>
        <p:txBody>
          <a:bodyPr rtlCol="0"/>
          <a:lstStyle/>
          <a:p>
            <a:pPr rtl="0"/>
            <a:r>
              <a:rPr lang="tr-TR" dirty="0"/>
              <a:t>SAYFA </a:t>
            </a:r>
            <a:fld id="{4A9B5881-4007-4345-955A-79C2656F0C49}" type="slidenum">
              <a:rPr lang="tr-TR" smtClean="0"/>
              <a:pPr rtl="0"/>
              <a:t>9</a:t>
            </a:fld>
            <a:endParaRPr lang="tr-TR" dirty="0"/>
          </a:p>
        </p:txBody>
      </p:sp>
      <p:sp>
        <p:nvSpPr>
          <p:cNvPr id="8" name="Dikdörtgen 7">
            <a:extLst>
              <a:ext uri="{FF2B5EF4-FFF2-40B4-BE49-F238E27FC236}">
                <a16:creationId xmlns:a16="http://schemas.microsoft.com/office/drawing/2014/main" id="{5FE2B34C-7760-453F-8A81-50335F1BD6C4}"/>
              </a:ext>
              <a:ext uri="{C183D7F6-B498-43B3-948B-1728B52AA6E4}">
                <adec:decorative xmlns:adec="http://schemas.microsoft.com/office/drawing/2017/decorative" val="1"/>
              </a:ext>
            </a:extLst>
          </p:cNvPr>
          <p:cNvSpPr/>
          <p:nvPr/>
        </p:nvSpPr>
        <p:spPr>
          <a:xfrm>
            <a:off x="1145309" y="6557847"/>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9" name="Dikdörtgen 8">
            <a:extLst>
              <a:ext uri="{FF2B5EF4-FFF2-40B4-BE49-F238E27FC236}">
                <a16:creationId xmlns:a16="http://schemas.microsoft.com/office/drawing/2014/main" id="{8BED1379-2C64-4902-A414-90051165C903}"/>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sz="1200" dirty="0"/>
              <a:t>Komutlar</a:t>
            </a:r>
          </a:p>
        </p:txBody>
      </p:sp>
      <p:sp>
        <p:nvSpPr>
          <p:cNvPr id="11" name="Dikdörtgen 10">
            <a:extLst>
              <a:ext uri="{FF2B5EF4-FFF2-40B4-BE49-F238E27FC236}">
                <a16:creationId xmlns:a16="http://schemas.microsoft.com/office/drawing/2014/main" id="{774383B4-AACC-4685-AB80-6888FAA0B696}"/>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3" name="Dikdörtgen 12">
            <a:extLst>
              <a:ext uri="{FF2B5EF4-FFF2-40B4-BE49-F238E27FC236}">
                <a16:creationId xmlns:a16="http://schemas.microsoft.com/office/drawing/2014/main" id="{EEC3D0FF-B59D-47D4-8EEE-5EF3EA7C3CC0}"/>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200" dirty="0"/>
          </a:p>
        </p:txBody>
      </p:sp>
      <p:sp>
        <p:nvSpPr>
          <p:cNvPr id="17" name="İkizkenar Üçgen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3879804219"/>
      </p:ext>
    </p:extLst>
  </p:cSld>
  <p:clrMapOvr>
    <a:masterClrMapping/>
  </p:clrMapOvr>
</p:sld>
</file>

<file path=ppt/theme/theme1.xml><?xml version="1.0" encoding="utf-8"?>
<a:theme xmlns:a="http://schemas.openxmlformats.org/drawingml/2006/main" name="Ofis Teması">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7543618_win32_fixed" id="{86D82389-0F1F-48C8-9641-921113531ABD}" vid="{62EF98AE-9809-45DA-B8CA-3A49107E7E50}"/>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Şirket içi eğitim kursu</Template>
  <TotalTime>0</TotalTime>
  <Words>4652</Words>
  <Application>Microsoft Office PowerPoint</Application>
  <PresentationFormat>Geniş ekran</PresentationFormat>
  <Paragraphs>544</Paragraphs>
  <Slides>74</Slides>
  <Notes>9</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74</vt:i4>
      </vt:variant>
    </vt:vector>
  </HeadingPairs>
  <TitlesOfParts>
    <vt:vector size="80" baseType="lpstr">
      <vt:lpstr>Arial</vt:lpstr>
      <vt:lpstr>Arial Unicode MS</vt:lpstr>
      <vt:lpstr>Calibri</vt:lpstr>
      <vt:lpstr>Calibri Light</vt:lpstr>
      <vt:lpstr>Wingdings</vt:lpstr>
      <vt:lpstr>Ofis Teması</vt:lpstr>
      <vt:lpstr>DevOps Eğitimi </vt:lpstr>
      <vt:lpstr>Beni Tanıyalım</vt:lpstr>
      <vt:lpstr>Şimdi  Tanışalım</vt:lpstr>
      <vt:lpstr>Eğitim İçeriğimiz</vt:lpstr>
      <vt:lpstr>Eğitim İçeriğimiz</vt:lpstr>
      <vt:lpstr> </vt:lpstr>
      <vt:lpstr>What is Linux ?</vt:lpstr>
      <vt:lpstr>Distros </vt:lpstr>
      <vt:lpstr>Temel Komutlar</vt:lpstr>
      <vt:lpstr>Linux </vt:lpstr>
      <vt:lpstr>İlk Modül  Özeti</vt:lpstr>
      <vt:lpstr>Daemon (Servis) Nedir? </vt:lpstr>
      <vt:lpstr>Daemon Nedir?</vt:lpstr>
      <vt:lpstr>Date &amp; Time Configuration  </vt:lpstr>
      <vt:lpstr>Networking </vt:lpstr>
      <vt:lpstr>Module 2 : AWS </vt:lpstr>
      <vt:lpstr>Strategy of Success </vt:lpstr>
      <vt:lpstr>AWS Certification Path </vt:lpstr>
      <vt:lpstr>Subnetting / Segmentation of Networks </vt:lpstr>
      <vt:lpstr>Reason &amp; Result </vt:lpstr>
      <vt:lpstr>IP Classes and Notations </vt:lpstr>
      <vt:lpstr>Real Network Adress Sample -1  </vt:lpstr>
      <vt:lpstr>Subnet Samples </vt:lpstr>
      <vt:lpstr>PowerPoint Sunusu</vt:lpstr>
      <vt:lpstr>Additional Informations </vt:lpstr>
      <vt:lpstr>Private Network Adress Sample -1  </vt:lpstr>
      <vt:lpstr>Cloud Computing Models </vt:lpstr>
      <vt:lpstr>Cloud Computing Models </vt:lpstr>
      <vt:lpstr>Cloud Computing Models </vt:lpstr>
      <vt:lpstr>AWS Regions &amp;  Global Infrastructure </vt:lpstr>
      <vt:lpstr>EC2 – Elastic Compute Cloud </vt:lpstr>
      <vt:lpstr>Sormamız gereken soru:  Peki nasıl ?</vt:lpstr>
      <vt:lpstr>Cevap : </vt:lpstr>
      <vt:lpstr>EC2 – Elastic Compute Cloud </vt:lpstr>
      <vt:lpstr>EC2 – Elastic Compute Cloud </vt:lpstr>
      <vt:lpstr>EC2 Types </vt:lpstr>
      <vt:lpstr>EC2 Types </vt:lpstr>
      <vt:lpstr>EC2 Types </vt:lpstr>
      <vt:lpstr>EC2 Types</vt:lpstr>
      <vt:lpstr>EC2 vs Instance Store </vt:lpstr>
      <vt:lpstr>AWS EBS Disk Types </vt:lpstr>
      <vt:lpstr>AWS EBS Disk Types </vt:lpstr>
      <vt:lpstr>AWS EBS Disk Types </vt:lpstr>
      <vt:lpstr>AWS Load Balancers </vt:lpstr>
      <vt:lpstr>PowerPoint Sunusu</vt:lpstr>
      <vt:lpstr>CLB – PG </vt:lpstr>
      <vt:lpstr>S3 – Simple Storage Service </vt:lpstr>
      <vt:lpstr>S3 Tiers </vt:lpstr>
      <vt:lpstr>S3 Tiers</vt:lpstr>
      <vt:lpstr>S3 Tiers</vt:lpstr>
      <vt:lpstr>S3 Compatible Services </vt:lpstr>
      <vt:lpstr>EFS (Elastic File System) </vt:lpstr>
      <vt:lpstr>IAM</vt:lpstr>
      <vt:lpstr>Module 3 : </vt:lpstr>
      <vt:lpstr>VCS</vt:lpstr>
      <vt:lpstr>Version Control </vt:lpstr>
      <vt:lpstr>PowerPoint Sunusu</vt:lpstr>
      <vt:lpstr>Styles </vt:lpstr>
      <vt:lpstr>Git Work Flow</vt:lpstr>
      <vt:lpstr>Remote Work</vt:lpstr>
      <vt:lpstr>Git Push Operation </vt:lpstr>
      <vt:lpstr>Git Reset &amp; Stash</vt:lpstr>
      <vt:lpstr>How to Setup on Local </vt:lpstr>
      <vt:lpstr>Docker Introduction: </vt:lpstr>
      <vt:lpstr>Docker containerization nedir?</vt:lpstr>
      <vt:lpstr>Neden Docker? </vt:lpstr>
      <vt:lpstr>Docker Introduction: </vt:lpstr>
      <vt:lpstr>Docker Components: </vt:lpstr>
      <vt:lpstr>Docker Installation </vt:lpstr>
      <vt:lpstr>Managing Docker Images </vt:lpstr>
      <vt:lpstr>Working with Container Commands</vt:lpstr>
      <vt:lpstr>Using Dockerfile </vt:lpstr>
      <vt:lpstr>Using Dockerfile</vt:lpstr>
      <vt:lpstr>Docker Volumes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2025-02-02T18:39:29Z</dcterms:created>
  <dcterms:modified xsi:type="dcterms:W3CDTF">2025-02-25T18:19:17Z</dcterms:modified>
</cp:coreProperties>
</file>